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4.xml" ContentType="application/vnd.openxmlformats-officedocument.drawingml.chartshapes+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77" r:id="rId2"/>
    <p:sldMasterId id="2147483680" r:id="rId3"/>
    <p:sldMasterId id="2147483696" r:id="rId4"/>
    <p:sldMasterId id="2147483699" r:id="rId5"/>
    <p:sldMasterId id="2147483710" r:id="rId6"/>
    <p:sldMasterId id="2147483713" r:id="rId7"/>
  </p:sldMasterIdLst>
  <p:notesMasterIdLst>
    <p:notesMasterId r:id="rId37"/>
  </p:notesMasterIdLst>
  <p:handoutMasterIdLst>
    <p:handoutMasterId r:id="rId38"/>
  </p:handoutMasterIdLst>
  <p:sldIdLst>
    <p:sldId id="552" r:id="rId8"/>
    <p:sldId id="331" r:id="rId9"/>
    <p:sldId id="353" r:id="rId10"/>
    <p:sldId id="350" r:id="rId11"/>
    <p:sldId id="302" r:id="rId12"/>
    <p:sldId id="352" r:id="rId13"/>
    <p:sldId id="354" r:id="rId14"/>
    <p:sldId id="267" r:id="rId15"/>
    <p:sldId id="559" r:id="rId16"/>
    <p:sldId id="556" r:id="rId17"/>
    <p:sldId id="347" r:id="rId18"/>
    <p:sldId id="292" r:id="rId19"/>
    <p:sldId id="348" r:id="rId20"/>
    <p:sldId id="299" r:id="rId21"/>
    <p:sldId id="553" r:id="rId22"/>
    <p:sldId id="554" r:id="rId23"/>
    <p:sldId id="555" r:id="rId24"/>
    <p:sldId id="333" r:id="rId25"/>
    <p:sldId id="291" r:id="rId26"/>
    <p:sldId id="334" r:id="rId27"/>
    <p:sldId id="287" r:id="rId28"/>
    <p:sldId id="335" r:id="rId29"/>
    <p:sldId id="337" r:id="rId30"/>
    <p:sldId id="338" r:id="rId31"/>
    <p:sldId id="557" r:id="rId32"/>
    <p:sldId id="355" r:id="rId33"/>
    <p:sldId id="558" r:id="rId34"/>
    <p:sldId id="342" r:id="rId35"/>
    <p:sldId id="296" r:id="rId36"/>
  </p:sldIdLst>
  <p:sldSz cx="9144000" cy="6858000" type="screen4x3"/>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Fette" initials="CF" lastIdx="14" clrIdx="0">
    <p:extLst>
      <p:ext uri="{19B8F6BF-5375-455C-9EA6-DF929625EA0E}">
        <p15:presenceInfo xmlns:p15="http://schemas.microsoft.com/office/powerpoint/2012/main" userId="Christina Fette" providerId="None"/>
      </p:ext>
    </p:extLst>
  </p:cmAuthor>
  <p:cmAuthor id="2" name="Alexandra Krieger" initials="AK" lastIdx="12" clrIdx="1">
    <p:extLst>
      <p:ext uri="{19B8F6BF-5375-455C-9EA6-DF929625EA0E}">
        <p15:presenceInfo xmlns:p15="http://schemas.microsoft.com/office/powerpoint/2012/main" userId="S-1-5-21-3908070146-1161327670-1581898871-9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7F00"/>
    <a:srgbClr val="EEA521"/>
    <a:srgbClr val="E78E24"/>
    <a:srgbClr val="006AB2"/>
    <a:srgbClr val="008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769" autoAdjust="0"/>
  </p:normalViewPr>
  <p:slideViewPr>
    <p:cSldViewPr snapToObjects="1">
      <p:cViewPr varScale="1">
        <p:scale>
          <a:sx n="62" d="100"/>
          <a:sy n="62" d="100"/>
        </p:scale>
        <p:origin x="1692" y="56"/>
      </p:cViewPr>
      <p:guideLst>
        <p:guide orient="horz" pos="709"/>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17229000269081E-2"/>
          <c:y val="0.14366216942970048"/>
          <c:w val="0.95967867901372306"/>
          <c:h val="0.71831084714850235"/>
        </c:manualLayout>
      </c:layout>
      <c:barChart>
        <c:barDir val="col"/>
        <c:grouping val="clustered"/>
        <c:varyColors val="0"/>
        <c:ser>
          <c:idx val="0"/>
          <c:order val="0"/>
          <c:tx>
            <c:strRef>
              <c:f>'Beschäftigte-Betriebe-Umsatz'!$A$5</c:f>
              <c:strCache>
                <c:ptCount val="1"/>
                <c:pt idx="0">
                  <c:v>Beschäftigte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5400000" spcFirstLastPara="1" vertOverflow="ellipsis" wrap="square" anchor="ctr" anchorCtr="1"/>
              <a:lstStyle/>
              <a:p>
                <a:pPr>
                  <a:defRPr sz="1000" b="1" i="0" u="none" strike="noStrike" kern="1200" baseline="0">
                    <a:solidFill>
                      <a:schemeClr val="lt1"/>
                    </a:solidFill>
                    <a:latin typeface="TheSans C4s Plain" panose="020B0502050302020203" pitchFamily="34" charset="0"/>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'Beschäftigte-Betriebe-Umsatz'!$B$4:$T$4</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formatCode="[$-407]mmm/\ yy;@">
                  <c:v>44135</c:v>
                </c:pt>
                <c:pt idx="17" formatCode="[$-407]mmm/\ yy;@">
                  <c:v>44165</c:v>
                </c:pt>
                <c:pt idx="18" formatCode="[$-407]mmm/\ yy;@">
                  <c:v>44196</c:v>
                </c:pt>
              </c:numCache>
            </c:numRef>
          </c:cat>
          <c:val>
            <c:numRef>
              <c:f>'Beschäftigte-Betriebe-Umsatz'!$B$5:$T$5</c:f>
              <c:numCache>
                <c:formatCode>#,##0</c:formatCode>
                <c:ptCount val="19"/>
                <c:pt idx="0">
                  <c:v>407654.41666666669</c:v>
                </c:pt>
                <c:pt idx="1">
                  <c:v>406457.83333333331</c:v>
                </c:pt>
                <c:pt idx="2">
                  <c:v>407447.08333333331</c:v>
                </c:pt>
                <c:pt idx="3">
                  <c:v>405406.41666666669</c:v>
                </c:pt>
                <c:pt idx="4">
                  <c:v>396453.91666666669</c:v>
                </c:pt>
                <c:pt idx="5">
                  <c:v>392081.66666666669</c:v>
                </c:pt>
                <c:pt idx="6">
                  <c:v>403122.41666666669</c:v>
                </c:pt>
                <c:pt idx="7">
                  <c:v>410363.5</c:v>
                </c:pt>
                <c:pt idx="8">
                  <c:v>412342.41666666669</c:v>
                </c:pt>
                <c:pt idx="9">
                  <c:v>418694.75</c:v>
                </c:pt>
                <c:pt idx="10">
                  <c:v>422210.5</c:v>
                </c:pt>
                <c:pt idx="11">
                  <c:v>421389.91666666669</c:v>
                </c:pt>
                <c:pt idx="12">
                  <c:v>426369.91666666669</c:v>
                </c:pt>
                <c:pt idx="13">
                  <c:v>434773.33333333331</c:v>
                </c:pt>
                <c:pt idx="14">
                  <c:v>440410.25</c:v>
                </c:pt>
                <c:pt idx="15">
                  <c:v>439183.83333333331</c:v>
                </c:pt>
                <c:pt idx="16">
                  <c:v>442543</c:v>
                </c:pt>
                <c:pt idx="17">
                  <c:v>442110</c:v>
                </c:pt>
                <c:pt idx="18">
                  <c:v>441126</c:v>
                </c:pt>
              </c:numCache>
            </c:numRef>
          </c:val>
          <c:extLst>
            <c:ext xmlns:c16="http://schemas.microsoft.com/office/drawing/2014/chart" uri="{C3380CC4-5D6E-409C-BE32-E72D297353CC}">
              <c16:uniqueId val="{00000000-9939-4F16-A9C5-F6C34FDDF876}"/>
            </c:ext>
          </c:extLst>
        </c:ser>
        <c:dLbls>
          <c:dLblPos val="inEnd"/>
          <c:showLegendKey val="0"/>
          <c:showVal val="1"/>
          <c:showCatName val="0"/>
          <c:showSerName val="0"/>
          <c:showPercent val="0"/>
          <c:showBubbleSize val="0"/>
        </c:dLbls>
        <c:gapWidth val="41"/>
        <c:axId val="164673800"/>
        <c:axId val="164674976"/>
      </c:barChart>
      <c:catAx>
        <c:axId val="164673800"/>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dk1">
                    <a:lumMod val="65000"/>
                    <a:lumOff val="35000"/>
                  </a:schemeClr>
                </a:solidFill>
                <a:effectLst/>
                <a:latin typeface="TheSans C4s Plain" panose="020B0502050302020203" pitchFamily="34" charset="0"/>
                <a:ea typeface="+mn-ea"/>
                <a:cs typeface="+mn-cs"/>
              </a:defRPr>
            </a:pPr>
            <a:endParaRPr lang="de-DE"/>
          </a:p>
        </c:txPr>
        <c:crossAx val="164674976"/>
        <c:crosses val="autoZero"/>
        <c:auto val="1"/>
        <c:lblAlgn val="ctr"/>
        <c:lblOffset val="100"/>
        <c:tickLblSkip val="1"/>
        <c:tickMarkSkip val="1"/>
        <c:noMultiLvlLbl val="0"/>
      </c:catAx>
      <c:valAx>
        <c:axId val="164674976"/>
        <c:scaling>
          <c:orientation val="minMax"/>
        </c:scaling>
        <c:delete val="1"/>
        <c:axPos val="l"/>
        <c:numFmt formatCode="#,##0" sourceLinked="1"/>
        <c:majorTickMark val="none"/>
        <c:minorTickMark val="none"/>
        <c:tickLblPos val="nextTo"/>
        <c:crossAx val="1646738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0683229813664"/>
          <c:y val="0.20403047764296389"/>
          <c:w val="0.84161490683229812"/>
          <c:h val="0.60453479838949598"/>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Monate!$AN$36:$EQ$36</c:f>
              <c:numCache>
                <c:formatCode>mmm\-yy</c:formatCode>
                <c:ptCount val="10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numCache>
            </c:numRef>
          </c:cat>
          <c:val>
            <c:numRef>
              <c:f>Monate!$AN$39:$EQ$39</c:f>
              <c:numCache>
                <c:formatCode>0.0</c:formatCode>
                <c:ptCount val="108"/>
                <c:pt idx="0">
                  <c:v>100.4</c:v>
                </c:pt>
                <c:pt idx="1">
                  <c:v>101.2</c:v>
                </c:pt>
                <c:pt idx="2">
                  <c:v>100.3</c:v>
                </c:pt>
                <c:pt idx="3">
                  <c:v>103.6</c:v>
                </c:pt>
                <c:pt idx="4">
                  <c:v>103.2</c:v>
                </c:pt>
                <c:pt idx="5">
                  <c:v>100.8</c:v>
                </c:pt>
                <c:pt idx="6">
                  <c:v>101.5</c:v>
                </c:pt>
                <c:pt idx="7">
                  <c:v>102</c:v>
                </c:pt>
                <c:pt idx="8">
                  <c:v>100.9</c:v>
                </c:pt>
                <c:pt idx="9">
                  <c:v>100.8</c:v>
                </c:pt>
                <c:pt idx="10">
                  <c:v>100.9</c:v>
                </c:pt>
                <c:pt idx="11">
                  <c:v>101.3</c:v>
                </c:pt>
                <c:pt idx="12">
                  <c:v>100.1</c:v>
                </c:pt>
                <c:pt idx="13">
                  <c:v>99.4</c:v>
                </c:pt>
                <c:pt idx="14">
                  <c:v>100.7</c:v>
                </c:pt>
                <c:pt idx="15">
                  <c:v>98.3</c:v>
                </c:pt>
                <c:pt idx="16">
                  <c:v>104.1</c:v>
                </c:pt>
                <c:pt idx="17">
                  <c:v>101.6</c:v>
                </c:pt>
                <c:pt idx="18">
                  <c:v>104.1</c:v>
                </c:pt>
                <c:pt idx="19">
                  <c:v>100.5</c:v>
                </c:pt>
                <c:pt idx="20">
                  <c:v>101.9</c:v>
                </c:pt>
                <c:pt idx="21">
                  <c:v>105.1</c:v>
                </c:pt>
                <c:pt idx="22">
                  <c:v>103.9</c:v>
                </c:pt>
                <c:pt idx="23">
                  <c:v>105</c:v>
                </c:pt>
                <c:pt idx="24">
                  <c:v>102.6</c:v>
                </c:pt>
                <c:pt idx="25">
                  <c:v>102.7</c:v>
                </c:pt>
                <c:pt idx="26">
                  <c:v>102.2</c:v>
                </c:pt>
                <c:pt idx="27">
                  <c:v>101.8</c:v>
                </c:pt>
                <c:pt idx="28">
                  <c:v>99.5</c:v>
                </c:pt>
                <c:pt idx="29">
                  <c:v>100.1</c:v>
                </c:pt>
                <c:pt idx="30">
                  <c:v>100.6</c:v>
                </c:pt>
                <c:pt idx="31">
                  <c:v>100.8</c:v>
                </c:pt>
                <c:pt idx="32">
                  <c:v>98.9</c:v>
                </c:pt>
                <c:pt idx="33">
                  <c:v>99.6</c:v>
                </c:pt>
                <c:pt idx="34">
                  <c:v>97.9</c:v>
                </c:pt>
                <c:pt idx="35">
                  <c:v>100.6</c:v>
                </c:pt>
                <c:pt idx="36">
                  <c:v>99.5</c:v>
                </c:pt>
                <c:pt idx="37">
                  <c:v>99.2</c:v>
                </c:pt>
                <c:pt idx="38">
                  <c:v>100.2</c:v>
                </c:pt>
                <c:pt idx="39">
                  <c:v>100.9</c:v>
                </c:pt>
                <c:pt idx="40">
                  <c:v>98.9</c:v>
                </c:pt>
                <c:pt idx="41">
                  <c:v>100.9</c:v>
                </c:pt>
                <c:pt idx="42">
                  <c:v>99.8</c:v>
                </c:pt>
                <c:pt idx="43">
                  <c:v>100.6</c:v>
                </c:pt>
                <c:pt idx="44">
                  <c:v>100.4</c:v>
                </c:pt>
                <c:pt idx="45">
                  <c:v>99</c:v>
                </c:pt>
                <c:pt idx="46">
                  <c:v>99.6</c:v>
                </c:pt>
                <c:pt idx="47">
                  <c:v>99.5</c:v>
                </c:pt>
                <c:pt idx="48">
                  <c:v>100.8</c:v>
                </c:pt>
                <c:pt idx="49">
                  <c:v>102.8</c:v>
                </c:pt>
                <c:pt idx="50">
                  <c:v>101.3</c:v>
                </c:pt>
                <c:pt idx="51">
                  <c:v>98.3</c:v>
                </c:pt>
                <c:pt idx="52">
                  <c:v>101.7</c:v>
                </c:pt>
                <c:pt idx="53">
                  <c:v>99.2</c:v>
                </c:pt>
                <c:pt idx="54">
                  <c:v>98.1</c:v>
                </c:pt>
                <c:pt idx="55">
                  <c:v>100.2</c:v>
                </c:pt>
                <c:pt idx="56">
                  <c:v>100.9</c:v>
                </c:pt>
                <c:pt idx="57">
                  <c:v>98.8</c:v>
                </c:pt>
                <c:pt idx="58">
                  <c:v>98.5</c:v>
                </c:pt>
                <c:pt idx="59">
                  <c:v>100.7</c:v>
                </c:pt>
                <c:pt idx="60" formatCode="General">
                  <c:v>98.7</c:v>
                </c:pt>
                <c:pt idx="61" formatCode="General">
                  <c:v>99.4</c:v>
                </c:pt>
                <c:pt idx="62" formatCode="General">
                  <c:v>100.3</c:v>
                </c:pt>
                <c:pt idx="63" formatCode="General">
                  <c:v>101.4</c:v>
                </c:pt>
                <c:pt idx="64" formatCode="General">
                  <c:v>98.2</c:v>
                </c:pt>
                <c:pt idx="65" formatCode="General">
                  <c:v>100.3</c:v>
                </c:pt>
                <c:pt idx="66" formatCode="General">
                  <c:v>101.8</c:v>
                </c:pt>
                <c:pt idx="67" formatCode="General">
                  <c:v>102.9</c:v>
                </c:pt>
                <c:pt idx="68" formatCode="General">
                  <c:v>104.5</c:v>
                </c:pt>
                <c:pt idx="69" formatCode="General">
                  <c:v>103.2</c:v>
                </c:pt>
                <c:pt idx="70" formatCode="General">
                  <c:v>106.3</c:v>
                </c:pt>
                <c:pt idx="71" formatCode="General">
                  <c:v>105.6</c:v>
                </c:pt>
                <c:pt idx="72" formatCode="General">
                  <c:v>102</c:v>
                </c:pt>
                <c:pt idx="73" formatCode="General">
                  <c:v>100.2</c:v>
                </c:pt>
                <c:pt idx="74" formatCode="General">
                  <c:v>99.3</c:v>
                </c:pt>
                <c:pt idx="75" formatCode="General">
                  <c:v>99.2</c:v>
                </c:pt>
                <c:pt idx="76" formatCode="General">
                  <c:v>103.5</c:v>
                </c:pt>
                <c:pt idx="77" formatCode="General">
                  <c:v>101.8</c:v>
                </c:pt>
                <c:pt idx="78" formatCode="General">
                  <c:v>101.8</c:v>
                </c:pt>
                <c:pt idx="79" formatCode="General">
                  <c:v>99.6</c:v>
                </c:pt>
                <c:pt idx="80" formatCode="General">
                  <c:v>97.2</c:v>
                </c:pt>
                <c:pt idx="81" formatCode="General">
                  <c:v>96.7</c:v>
                </c:pt>
                <c:pt idx="82" formatCode="General">
                  <c:v>96.1</c:v>
                </c:pt>
                <c:pt idx="83" formatCode="General">
                  <c:v>97.9</c:v>
                </c:pt>
                <c:pt idx="84" formatCode="General">
                  <c:v>99.2</c:v>
                </c:pt>
                <c:pt idx="85" formatCode="General">
                  <c:v>98.3</c:v>
                </c:pt>
                <c:pt idx="86" formatCode="General">
                  <c:v>97</c:v>
                </c:pt>
                <c:pt idx="87" formatCode="General">
                  <c:v>97.9</c:v>
                </c:pt>
                <c:pt idx="88" formatCode="General">
                  <c:v>96.1</c:v>
                </c:pt>
                <c:pt idx="89" formatCode="General">
                  <c:v>96.7</c:v>
                </c:pt>
                <c:pt idx="90" formatCode="General">
                  <c:v>96.6</c:v>
                </c:pt>
                <c:pt idx="91" formatCode="General">
                  <c:v>95.5</c:v>
                </c:pt>
                <c:pt idx="92" formatCode="General">
                  <c:v>93.1</c:v>
                </c:pt>
                <c:pt idx="93" formatCode="General">
                  <c:v>97.7</c:v>
                </c:pt>
                <c:pt idx="94" formatCode="General">
                  <c:v>96</c:v>
                </c:pt>
                <c:pt idx="95" formatCode="General">
                  <c:v>94.6</c:v>
                </c:pt>
                <c:pt idx="96" formatCode="General">
                  <c:v>97.6</c:v>
                </c:pt>
                <c:pt idx="97" formatCode="General">
                  <c:v>101.9</c:v>
                </c:pt>
                <c:pt idx="98" formatCode="General">
                  <c:v>98.7</c:v>
                </c:pt>
                <c:pt idx="99" formatCode="General">
                  <c:v>91.1</c:v>
                </c:pt>
                <c:pt idx="100" formatCode="General">
                  <c:v>85.6</c:v>
                </c:pt>
                <c:pt idx="101" formatCode="General">
                  <c:v>87.6</c:v>
                </c:pt>
                <c:pt idx="102" formatCode="General">
                  <c:v>91.5</c:v>
                </c:pt>
                <c:pt idx="103" formatCode="General">
                  <c:v>92.9</c:v>
                </c:pt>
                <c:pt idx="104" formatCode="General">
                  <c:v>95</c:v>
                </c:pt>
                <c:pt idx="105" formatCode="General">
                  <c:v>100</c:v>
                </c:pt>
                <c:pt idx="106" formatCode="General">
                  <c:v>100.6</c:v>
                </c:pt>
                <c:pt idx="107" formatCode="General">
                  <c:v>103.6</c:v>
                </c:pt>
              </c:numCache>
            </c:numRef>
          </c:val>
          <c:smooth val="0"/>
          <c:extLst>
            <c:ext xmlns:c16="http://schemas.microsoft.com/office/drawing/2014/chart" uri="{C3380CC4-5D6E-409C-BE32-E72D297353CC}">
              <c16:uniqueId val="{00000000-AC31-4546-B855-CC29127072F4}"/>
            </c:ext>
          </c:extLst>
        </c:ser>
        <c:dLbls>
          <c:showLegendKey val="0"/>
          <c:showVal val="0"/>
          <c:showCatName val="0"/>
          <c:showSerName val="0"/>
          <c:showPercent val="0"/>
          <c:showBubbleSize val="0"/>
        </c:dLbls>
        <c:smooth val="0"/>
        <c:axId val="305891880"/>
        <c:axId val="305890704"/>
      </c:lineChart>
      <c:dateAx>
        <c:axId val="305891880"/>
        <c:scaling>
          <c:orientation val="minMax"/>
          <c:max val="44166"/>
          <c:min val="42705"/>
        </c:scaling>
        <c:delete val="0"/>
        <c:axPos val="b"/>
        <c:numFmt formatCode="mmm\ yy" sourceLinked="0"/>
        <c:majorTickMark val="out"/>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890704"/>
        <c:crosses val="autoZero"/>
        <c:auto val="1"/>
        <c:lblOffset val="100"/>
        <c:baseTimeUnit val="months"/>
        <c:majorUnit val="2"/>
        <c:majorTimeUnit val="months"/>
        <c:minorUnit val="1"/>
        <c:minorTimeUnit val="months"/>
      </c:dateAx>
      <c:valAx>
        <c:axId val="305890704"/>
        <c:scaling>
          <c:orientation val="minMax"/>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r>
                  <a:rPr lang="de-DE"/>
                  <a:t>Index: 2015=100</a:t>
                </a:r>
              </a:p>
            </c:rich>
          </c:tx>
          <c:layout>
            <c:manualLayout>
              <c:xMode val="edge"/>
              <c:yMode val="edge"/>
              <c:x val="2.4844720496894408E-2"/>
              <c:y val="0.42065544073993266"/>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8918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9.9022004889975548E-2"/>
          <c:y val="0.16912972085385877"/>
          <c:w val="0.8431132844335778"/>
          <c:h val="0.61248025031353837"/>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numRef>
              <c:f>Monate!$AN$1:$EQ$1</c:f>
              <c:numCache>
                <c:formatCode>mmm\-yy</c:formatCode>
                <c:ptCount val="10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numCache>
            </c:numRef>
          </c:cat>
          <c:val>
            <c:numRef>
              <c:f>Monate!$AN$37:$EQ$37</c:f>
              <c:numCache>
                <c:formatCode>0.0</c:formatCode>
                <c:ptCount val="108"/>
                <c:pt idx="0">
                  <c:v>82</c:v>
                </c:pt>
                <c:pt idx="1">
                  <c:v>81.099999999999994</c:v>
                </c:pt>
                <c:pt idx="2">
                  <c:v>95.5</c:v>
                </c:pt>
                <c:pt idx="3">
                  <c:v>76.900000000000006</c:v>
                </c:pt>
                <c:pt idx="4">
                  <c:v>82.2</c:v>
                </c:pt>
                <c:pt idx="5">
                  <c:v>84.8</c:v>
                </c:pt>
                <c:pt idx="6">
                  <c:v>89.6</c:v>
                </c:pt>
                <c:pt idx="7">
                  <c:v>87.2</c:v>
                </c:pt>
                <c:pt idx="8">
                  <c:v>87.1</c:v>
                </c:pt>
                <c:pt idx="9">
                  <c:v>97.5</c:v>
                </c:pt>
                <c:pt idx="10">
                  <c:v>92.7</c:v>
                </c:pt>
                <c:pt idx="11">
                  <c:v>80.8</c:v>
                </c:pt>
                <c:pt idx="12">
                  <c:v>88.1</c:v>
                </c:pt>
                <c:pt idx="13">
                  <c:v>83.9</c:v>
                </c:pt>
                <c:pt idx="14">
                  <c:v>86.8</c:v>
                </c:pt>
                <c:pt idx="15">
                  <c:v>92.1</c:v>
                </c:pt>
                <c:pt idx="16">
                  <c:v>88.3</c:v>
                </c:pt>
                <c:pt idx="17">
                  <c:v>90.1</c:v>
                </c:pt>
                <c:pt idx="18">
                  <c:v>92.1</c:v>
                </c:pt>
                <c:pt idx="19">
                  <c:v>86.9</c:v>
                </c:pt>
                <c:pt idx="20">
                  <c:v>95</c:v>
                </c:pt>
                <c:pt idx="21">
                  <c:v>98.6</c:v>
                </c:pt>
                <c:pt idx="22">
                  <c:v>99.9</c:v>
                </c:pt>
                <c:pt idx="23">
                  <c:v>90.1</c:v>
                </c:pt>
                <c:pt idx="24">
                  <c:v>95.6</c:v>
                </c:pt>
                <c:pt idx="25">
                  <c:v>92.8</c:v>
                </c:pt>
                <c:pt idx="26">
                  <c:v>97.7</c:v>
                </c:pt>
                <c:pt idx="27">
                  <c:v>94.6</c:v>
                </c:pt>
                <c:pt idx="28">
                  <c:v>91.1</c:v>
                </c:pt>
                <c:pt idx="29">
                  <c:v>90.6</c:v>
                </c:pt>
                <c:pt idx="30">
                  <c:v>98.1</c:v>
                </c:pt>
                <c:pt idx="31">
                  <c:v>92.1</c:v>
                </c:pt>
                <c:pt idx="32">
                  <c:v>100.1</c:v>
                </c:pt>
                <c:pt idx="33">
                  <c:v>104</c:v>
                </c:pt>
                <c:pt idx="34">
                  <c:v>102.7</c:v>
                </c:pt>
                <c:pt idx="35">
                  <c:v>89.7</c:v>
                </c:pt>
                <c:pt idx="36">
                  <c:v>91.5</c:v>
                </c:pt>
                <c:pt idx="37">
                  <c:v>91.8</c:v>
                </c:pt>
                <c:pt idx="38">
                  <c:v>107</c:v>
                </c:pt>
                <c:pt idx="39">
                  <c:v>97.4</c:v>
                </c:pt>
                <c:pt idx="40">
                  <c:v>94.8</c:v>
                </c:pt>
                <c:pt idx="41">
                  <c:v>111.2</c:v>
                </c:pt>
                <c:pt idx="42">
                  <c:v>110</c:v>
                </c:pt>
                <c:pt idx="43">
                  <c:v>98</c:v>
                </c:pt>
                <c:pt idx="44">
                  <c:v>99.8</c:v>
                </c:pt>
                <c:pt idx="45">
                  <c:v>101.9</c:v>
                </c:pt>
                <c:pt idx="46">
                  <c:v>108.2</c:v>
                </c:pt>
                <c:pt idx="47">
                  <c:v>88.4</c:v>
                </c:pt>
                <c:pt idx="48">
                  <c:v>98.5</c:v>
                </c:pt>
                <c:pt idx="49">
                  <c:v>96.3</c:v>
                </c:pt>
                <c:pt idx="50">
                  <c:v>102.5</c:v>
                </c:pt>
                <c:pt idx="51">
                  <c:v>100.5</c:v>
                </c:pt>
                <c:pt idx="52">
                  <c:v>100.2</c:v>
                </c:pt>
                <c:pt idx="53">
                  <c:v>112.3</c:v>
                </c:pt>
                <c:pt idx="54">
                  <c:v>101.2</c:v>
                </c:pt>
                <c:pt idx="55">
                  <c:v>107.1</c:v>
                </c:pt>
                <c:pt idx="56">
                  <c:v>107.1</c:v>
                </c:pt>
                <c:pt idx="57">
                  <c:v>102.6</c:v>
                </c:pt>
                <c:pt idx="58">
                  <c:v>113</c:v>
                </c:pt>
                <c:pt idx="59">
                  <c:v>96</c:v>
                </c:pt>
                <c:pt idx="60" formatCode="General">
                  <c:v>107.4</c:v>
                </c:pt>
                <c:pt idx="61" formatCode="General">
                  <c:v>100.2</c:v>
                </c:pt>
                <c:pt idx="62" formatCode="General">
                  <c:v>121.4</c:v>
                </c:pt>
                <c:pt idx="63" formatCode="General">
                  <c:v>94.9</c:v>
                </c:pt>
                <c:pt idx="64" formatCode="General">
                  <c:v>106.1</c:v>
                </c:pt>
                <c:pt idx="65" formatCode="General">
                  <c:v>106.2</c:v>
                </c:pt>
                <c:pt idx="66" formatCode="General">
                  <c:v>105.9</c:v>
                </c:pt>
                <c:pt idx="67" formatCode="General">
                  <c:v>112.6</c:v>
                </c:pt>
                <c:pt idx="68" formatCode="General">
                  <c:v>113.3</c:v>
                </c:pt>
                <c:pt idx="69" formatCode="General">
                  <c:v>104.4</c:v>
                </c:pt>
                <c:pt idx="70" formatCode="General">
                  <c:v>123.6</c:v>
                </c:pt>
                <c:pt idx="71" formatCode="General">
                  <c:v>106</c:v>
                </c:pt>
                <c:pt idx="72" formatCode="General">
                  <c:v>123.5</c:v>
                </c:pt>
                <c:pt idx="73" formatCode="General">
                  <c:v>116.1</c:v>
                </c:pt>
                <c:pt idx="74" formatCode="General">
                  <c:v>134.30000000000001</c:v>
                </c:pt>
                <c:pt idx="75" formatCode="General">
                  <c:v>119.4</c:v>
                </c:pt>
                <c:pt idx="76" formatCode="General">
                  <c:v>131.6</c:v>
                </c:pt>
                <c:pt idx="77" formatCode="General">
                  <c:v>141.80000000000001</c:v>
                </c:pt>
                <c:pt idx="78" formatCode="General">
                  <c:v>142.5</c:v>
                </c:pt>
                <c:pt idx="79" formatCode="General">
                  <c:v>144.69999999999999</c:v>
                </c:pt>
                <c:pt idx="80" formatCode="General">
                  <c:v>141.1</c:v>
                </c:pt>
                <c:pt idx="81" formatCode="General">
                  <c:v>121.3</c:v>
                </c:pt>
                <c:pt idx="82" formatCode="General">
                  <c:v>112.7</c:v>
                </c:pt>
                <c:pt idx="83" formatCode="General">
                  <c:v>95.5</c:v>
                </c:pt>
                <c:pt idx="84" formatCode="General">
                  <c:v>110.9</c:v>
                </c:pt>
                <c:pt idx="85" formatCode="General">
                  <c:v>103.1</c:v>
                </c:pt>
                <c:pt idx="86" formatCode="General">
                  <c:v>116.9</c:v>
                </c:pt>
                <c:pt idx="87" formatCode="General">
                  <c:v>100.6</c:v>
                </c:pt>
                <c:pt idx="88" formatCode="General">
                  <c:v>116.2</c:v>
                </c:pt>
                <c:pt idx="89" formatCode="General">
                  <c:v>104.8</c:v>
                </c:pt>
                <c:pt idx="90" formatCode="General">
                  <c:v>112.7</c:v>
                </c:pt>
                <c:pt idx="91" formatCode="General">
                  <c:v>98.7</c:v>
                </c:pt>
                <c:pt idx="92" formatCode="General">
                  <c:v>103.1</c:v>
                </c:pt>
                <c:pt idx="93" formatCode="General">
                  <c:v>116.4</c:v>
                </c:pt>
                <c:pt idx="94" formatCode="General">
                  <c:v>112.7</c:v>
                </c:pt>
                <c:pt idx="95" formatCode="General">
                  <c:v>89.5</c:v>
                </c:pt>
                <c:pt idx="96" formatCode="General">
                  <c:v>105.5</c:v>
                </c:pt>
                <c:pt idx="97" formatCode="General">
                  <c:v>111.8</c:v>
                </c:pt>
                <c:pt idx="98" formatCode="General">
                  <c:v>114.4</c:v>
                </c:pt>
                <c:pt idx="99" formatCode="General">
                  <c:v>108.3</c:v>
                </c:pt>
                <c:pt idx="100" formatCode="General">
                  <c:v>101.4</c:v>
                </c:pt>
                <c:pt idx="101" formatCode="General">
                  <c:v>109.7</c:v>
                </c:pt>
                <c:pt idx="102" formatCode="General">
                  <c:v>110.6</c:v>
                </c:pt>
                <c:pt idx="103" formatCode="General">
                  <c:v>90.3</c:v>
                </c:pt>
                <c:pt idx="104" formatCode="General">
                  <c:v>114.2</c:v>
                </c:pt>
                <c:pt idx="105" formatCode="General">
                  <c:v>109.3</c:v>
                </c:pt>
                <c:pt idx="106" formatCode="General">
                  <c:v>112.7</c:v>
                </c:pt>
                <c:pt idx="107" formatCode="General">
                  <c:v>100</c:v>
                </c:pt>
              </c:numCache>
            </c:numRef>
          </c:val>
          <c:smooth val="0"/>
          <c:extLst>
            <c:ext xmlns:c16="http://schemas.microsoft.com/office/drawing/2014/chart" uri="{C3380CC4-5D6E-409C-BE32-E72D297353CC}">
              <c16:uniqueId val="{00000000-5FAE-440C-94AD-DA86794A9807}"/>
            </c:ext>
          </c:extLst>
        </c:ser>
        <c:dLbls>
          <c:showLegendKey val="0"/>
          <c:showVal val="0"/>
          <c:showCatName val="0"/>
          <c:showSerName val="0"/>
          <c:showPercent val="0"/>
          <c:showBubbleSize val="0"/>
        </c:dLbls>
        <c:smooth val="0"/>
        <c:axId val="180767648"/>
        <c:axId val="267836416"/>
      </c:lineChart>
      <c:dateAx>
        <c:axId val="180767648"/>
        <c:scaling>
          <c:orientation val="minMax"/>
          <c:max val="44166"/>
          <c:min val="42705"/>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267836416"/>
        <c:crosses val="autoZero"/>
        <c:auto val="1"/>
        <c:lblOffset val="100"/>
        <c:baseTimeUnit val="months"/>
        <c:majorUnit val="2"/>
        <c:majorTimeUnit val="months"/>
        <c:minorUnit val="1"/>
      </c:dateAx>
      <c:valAx>
        <c:axId val="267836416"/>
        <c:scaling>
          <c:orientation val="minMax"/>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r>
                  <a:rPr lang="de-DE"/>
                  <a:t>Index 2015=100</a:t>
                </a:r>
              </a:p>
            </c:rich>
          </c:tx>
          <c:layout>
            <c:manualLayout>
              <c:xMode val="edge"/>
              <c:yMode val="edge"/>
              <c:x val="1.9559902200488997E-2"/>
              <c:y val="0.3374388294705750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1807676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0785205903316134E-2"/>
          <c:y val="0.2011176116951861"/>
          <c:w val="0.89489597584085778"/>
          <c:h val="0.59031745333509278"/>
        </c:manualLayout>
      </c:layout>
      <c:lineChart>
        <c:grouping val="standard"/>
        <c:varyColors val="0"/>
        <c:ser>
          <c:idx val="0"/>
          <c:order val="0"/>
          <c:tx>
            <c:v>Geschäftsklima</c:v>
          </c:tx>
          <c:spPr>
            <a:ln w="34925" cap="rnd">
              <a:solidFill>
                <a:schemeClr val="accent6"/>
              </a:solidFill>
              <a:round/>
            </a:ln>
            <a:effectLst>
              <a:outerShdw blurRad="57150" dist="19050" dir="5400000" algn="ctr" rotWithShape="0">
                <a:srgbClr val="000000">
                  <a:alpha val="63000"/>
                </a:srgbClr>
              </a:outerShdw>
            </a:effectLst>
          </c:spPr>
          <c:marker>
            <c:symbol val="none"/>
          </c:marker>
          <c:cat>
            <c:numRef>
              <c:f>Monate!$CL$3:$ES$3</c:f>
              <c:numCache>
                <c:formatCode>mmm\-yy</c:formatCode>
                <c:ptCount val="60"/>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numCache>
            </c:numRef>
          </c:cat>
          <c:val>
            <c:numRef>
              <c:f>Monate!$CL$56:$ES$56</c:f>
              <c:numCache>
                <c:formatCode>#,##0.0</c:formatCode>
                <c:ptCount val="60"/>
                <c:pt idx="0">
                  <c:v>9.94</c:v>
                </c:pt>
                <c:pt idx="1">
                  <c:v>15.02</c:v>
                </c:pt>
                <c:pt idx="2">
                  <c:v>13.7</c:v>
                </c:pt>
                <c:pt idx="3">
                  <c:v>17.87</c:v>
                </c:pt>
                <c:pt idx="4">
                  <c:v>22.65</c:v>
                </c:pt>
                <c:pt idx="5">
                  <c:v>4.76</c:v>
                </c:pt>
                <c:pt idx="6">
                  <c:v>11.51</c:v>
                </c:pt>
                <c:pt idx="7">
                  <c:v>13.47</c:v>
                </c:pt>
                <c:pt idx="8">
                  <c:v>6.51</c:v>
                </c:pt>
                <c:pt idx="9">
                  <c:v>17.149999999999999</c:v>
                </c:pt>
                <c:pt idx="10" formatCode="General">
                  <c:v>21.71</c:v>
                </c:pt>
                <c:pt idx="11" formatCode="General">
                  <c:v>25.08</c:v>
                </c:pt>
                <c:pt idx="12" formatCode="General">
                  <c:v>23.49</c:v>
                </c:pt>
                <c:pt idx="13" formatCode="General">
                  <c:v>30.69</c:v>
                </c:pt>
                <c:pt idx="14" formatCode="General">
                  <c:v>21.86</c:v>
                </c:pt>
                <c:pt idx="15" formatCode="General">
                  <c:v>23.7</c:v>
                </c:pt>
                <c:pt idx="16" formatCode="General">
                  <c:v>30.54</c:v>
                </c:pt>
                <c:pt idx="17" formatCode="General">
                  <c:v>30.33</c:v>
                </c:pt>
                <c:pt idx="18" formatCode="General">
                  <c:v>26.72</c:v>
                </c:pt>
                <c:pt idx="19" formatCode="General">
                  <c:v>22.67</c:v>
                </c:pt>
                <c:pt idx="20" formatCode="General">
                  <c:v>31.61</c:v>
                </c:pt>
                <c:pt idx="21" formatCode="General">
                  <c:v>33.6</c:v>
                </c:pt>
                <c:pt idx="22" formatCode="General">
                  <c:v>36.35</c:v>
                </c:pt>
                <c:pt idx="23" formatCode="General">
                  <c:v>39.6</c:v>
                </c:pt>
                <c:pt idx="24" formatCode="0.0">
                  <c:v>33.49</c:v>
                </c:pt>
                <c:pt idx="25" formatCode="General">
                  <c:v>31.81</c:v>
                </c:pt>
                <c:pt idx="26" formatCode="General">
                  <c:v>26.71</c:v>
                </c:pt>
                <c:pt idx="27" formatCode="General">
                  <c:v>28.5</c:v>
                </c:pt>
                <c:pt idx="28" formatCode="General">
                  <c:v>27.65</c:v>
                </c:pt>
                <c:pt idx="29" formatCode="General">
                  <c:v>20.43</c:v>
                </c:pt>
                <c:pt idx="30" formatCode="General">
                  <c:v>22.15</c:v>
                </c:pt>
                <c:pt idx="31" formatCode="General">
                  <c:v>11.79</c:v>
                </c:pt>
                <c:pt idx="32" formatCode="General">
                  <c:v>10.09</c:v>
                </c:pt>
                <c:pt idx="33" formatCode="General">
                  <c:v>5.43</c:v>
                </c:pt>
                <c:pt idx="34" formatCode="General">
                  <c:v>12.28</c:v>
                </c:pt>
                <c:pt idx="35" formatCode="General">
                  <c:v>11.61</c:v>
                </c:pt>
                <c:pt idx="36" formatCode="General">
                  <c:v>16.86</c:v>
                </c:pt>
                <c:pt idx="37" formatCode="General">
                  <c:v>1.63</c:v>
                </c:pt>
                <c:pt idx="38" formatCode="General">
                  <c:v>17.16</c:v>
                </c:pt>
                <c:pt idx="39" formatCode="General">
                  <c:v>-1.57</c:v>
                </c:pt>
                <c:pt idx="40" formatCode="General">
                  <c:v>-3.9</c:v>
                </c:pt>
                <c:pt idx="41" formatCode="General">
                  <c:v>-12.17</c:v>
                </c:pt>
                <c:pt idx="42" formatCode="General">
                  <c:v>-17.28</c:v>
                </c:pt>
                <c:pt idx="43" formatCode="General">
                  <c:v>-24.01</c:v>
                </c:pt>
                <c:pt idx="44" formatCode="General">
                  <c:v>-17.5</c:v>
                </c:pt>
                <c:pt idx="45" formatCode="General">
                  <c:v>-12.46</c:v>
                </c:pt>
                <c:pt idx="46" formatCode="General">
                  <c:v>-1.4</c:v>
                </c:pt>
                <c:pt idx="47" formatCode="General">
                  <c:v>-2.4300000000000002</c:v>
                </c:pt>
                <c:pt idx="48" formatCode="General">
                  <c:v>-17.84</c:v>
                </c:pt>
                <c:pt idx="49" formatCode="General">
                  <c:v>-30.28</c:v>
                </c:pt>
                <c:pt idx="50" formatCode="General">
                  <c:v>-28.16</c:v>
                </c:pt>
                <c:pt idx="51" formatCode="General">
                  <c:v>-19.73</c:v>
                </c:pt>
                <c:pt idx="52" formatCode="General">
                  <c:v>-5.07</c:v>
                </c:pt>
                <c:pt idx="53" formatCode="General">
                  <c:v>-5.1100000000000003</c:v>
                </c:pt>
                <c:pt idx="54" formatCode="General">
                  <c:v>0.33</c:v>
                </c:pt>
                <c:pt idx="55" formatCode="General">
                  <c:v>-0.43</c:v>
                </c:pt>
                <c:pt idx="56" formatCode="General">
                  <c:v>13.41</c:v>
                </c:pt>
                <c:pt idx="57" formatCode="General">
                  <c:v>21.36</c:v>
                </c:pt>
                <c:pt idx="58" formatCode="General">
                  <c:v>24.81</c:v>
                </c:pt>
                <c:pt idx="59" formatCode="General">
                  <c:v>31.89</c:v>
                </c:pt>
              </c:numCache>
            </c:numRef>
          </c:val>
          <c:smooth val="0"/>
          <c:extLst>
            <c:ext xmlns:c16="http://schemas.microsoft.com/office/drawing/2014/chart" uri="{C3380CC4-5D6E-409C-BE32-E72D297353CC}">
              <c16:uniqueId val="{00000000-8DC1-4FA5-8696-A612D02D2B2F}"/>
            </c:ext>
          </c:extLst>
        </c:ser>
        <c:dLbls>
          <c:showLegendKey val="0"/>
          <c:showVal val="0"/>
          <c:showCatName val="0"/>
          <c:showSerName val="0"/>
          <c:showPercent val="0"/>
          <c:showBubbleSize val="0"/>
        </c:dLbls>
        <c:smooth val="0"/>
        <c:axId val="305381968"/>
        <c:axId val="305386672"/>
      </c:lineChart>
      <c:dateAx>
        <c:axId val="305381968"/>
        <c:scaling>
          <c:orientation val="minMax"/>
          <c:max val="44228"/>
          <c:min val="42767"/>
        </c:scaling>
        <c:delete val="0"/>
        <c:axPos val="b"/>
        <c:numFmt formatCode="mmm\ yy" sourceLinked="0"/>
        <c:majorTickMark val="out"/>
        <c:minorTickMark val="none"/>
        <c:tickLblPos val="low"/>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386672"/>
        <c:crosses val="autoZero"/>
        <c:auto val="1"/>
        <c:lblOffset val="100"/>
        <c:baseTimeUnit val="months"/>
        <c:majorUnit val="2"/>
        <c:majorTimeUnit val="months"/>
        <c:minorUnit val="1"/>
        <c:minorTimeUnit val="months"/>
      </c:dateAx>
      <c:valAx>
        <c:axId val="305386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38196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435440706595846"/>
          <c:y val="0.24724401691216699"/>
          <c:w val="0.85955115161166651"/>
          <c:h val="0.54670094258783208"/>
        </c:manualLayout>
      </c:layout>
      <c:lineChart>
        <c:grouping val="standard"/>
        <c:varyColors val="0"/>
        <c:ser>
          <c:idx val="0"/>
          <c:order val="0"/>
          <c:tx>
            <c:v>Geschäftsklima</c:v>
          </c:tx>
          <c:spPr>
            <a:ln w="34925" cap="rnd">
              <a:solidFill>
                <a:schemeClr val="accent6"/>
              </a:solidFill>
              <a:round/>
            </a:ln>
            <a:effectLst>
              <a:outerShdw blurRad="57150" dist="19050" dir="5400000" algn="ctr" rotWithShape="0">
                <a:srgbClr val="000000">
                  <a:alpha val="63000"/>
                </a:srgbClr>
              </a:outerShdw>
            </a:effectLst>
          </c:spPr>
          <c:marker>
            <c:symbol val="none"/>
          </c:marker>
          <c:cat>
            <c:numRef>
              <c:f>Monate!$BX$1:$ES$1</c:f>
              <c:numCache>
                <c:formatCode>mmm\-yy</c:formatCode>
                <c:ptCount val="74"/>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numCache>
            </c:numRef>
          </c:cat>
          <c:val>
            <c:numRef>
              <c:f>Monate!$BX$56:$ES$56</c:f>
              <c:numCache>
                <c:formatCode>#,##0.0</c:formatCode>
                <c:ptCount val="74"/>
                <c:pt idx="0">
                  <c:v>19.12</c:v>
                </c:pt>
                <c:pt idx="1">
                  <c:v>20.52</c:v>
                </c:pt>
                <c:pt idx="2">
                  <c:v>19.46</c:v>
                </c:pt>
                <c:pt idx="3">
                  <c:v>10.08</c:v>
                </c:pt>
                <c:pt idx="4">
                  <c:v>15.64</c:v>
                </c:pt>
                <c:pt idx="5">
                  <c:v>19.03</c:v>
                </c:pt>
                <c:pt idx="6">
                  <c:v>26.26</c:v>
                </c:pt>
                <c:pt idx="7">
                  <c:v>25.07</c:v>
                </c:pt>
                <c:pt idx="8">
                  <c:v>21.46</c:v>
                </c:pt>
                <c:pt idx="9">
                  <c:v>20.32</c:v>
                </c:pt>
                <c:pt idx="10">
                  <c:v>27.32</c:v>
                </c:pt>
                <c:pt idx="11">
                  <c:v>21.4</c:v>
                </c:pt>
                <c:pt idx="12">
                  <c:v>21.56</c:v>
                </c:pt>
                <c:pt idx="13">
                  <c:v>16.12</c:v>
                </c:pt>
                <c:pt idx="14">
                  <c:v>17.22</c:v>
                </c:pt>
                <c:pt idx="15">
                  <c:v>1.67</c:v>
                </c:pt>
                <c:pt idx="16">
                  <c:v>9.93</c:v>
                </c:pt>
                <c:pt idx="17">
                  <c:v>16.32</c:v>
                </c:pt>
                <c:pt idx="18">
                  <c:v>19.02</c:v>
                </c:pt>
                <c:pt idx="19">
                  <c:v>15.8</c:v>
                </c:pt>
                <c:pt idx="20">
                  <c:v>17.32</c:v>
                </c:pt>
                <c:pt idx="21">
                  <c:v>17.63</c:v>
                </c:pt>
                <c:pt idx="22">
                  <c:v>15.67</c:v>
                </c:pt>
                <c:pt idx="23">
                  <c:v>15.08</c:v>
                </c:pt>
                <c:pt idx="24">
                  <c:v>16.29</c:v>
                </c:pt>
                <c:pt idx="25">
                  <c:v>14.26</c:v>
                </c:pt>
                <c:pt idx="26">
                  <c:v>26.52</c:v>
                </c:pt>
                <c:pt idx="27">
                  <c:v>30.01</c:v>
                </c:pt>
                <c:pt idx="28">
                  <c:v>18.649999999999999</c:v>
                </c:pt>
                <c:pt idx="29">
                  <c:v>13.29</c:v>
                </c:pt>
                <c:pt idx="30">
                  <c:v>31.06</c:v>
                </c:pt>
                <c:pt idx="31">
                  <c:v>10.24</c:v>
                </c:pt>
                <c:pt idx="32">
                  <c:v>15.89</c:v>
                </c:pt>
                <c:pt idx="33">
                  <c:v>13.34</c:v>
                </c:pt>
                <c:pt idx="34">
                  <c:v>17.48</c:v>
                </c:pt>
                <c:pt idx="35">
                  <c:v>21.94</c:v>
                </c:pt>
                <c:pt idx="36" formatCode="0.0">
                  <c:v>24.73</c:v>
                </c:pt>
                <c:pt idx="37" formatCode="0.0">
                  <c:v>10.81</c:v>
                </c:pt>
                <c:pt idx="38" formatCode="0.0">
                  <c:v>20.65</c:v>
                </c:pt>
                <c:pt idx="39" formatCode="0.0">
                  <c:v>6.27</c:v>
                </c:pt>
                <c:pt idx="40" formatCode="0.0">
                  <c:v>15.31</c:v>
                </c:pt>
                <c:pt idx="41" formatCode="0.0">
                  <c:v>15.7</c:v>
                </c:pt>
                <c:pt idx="42" formatCode="0.0">
                  <c:v>16.2</c:v>
                </c:pt>
                <c:pt idx="43" formatCode="0.0">
                  <c:v>20.77</c:v>
                </c:pt>
                <c:pt idx="44" formatCode="0.0">
                  <c:v>21.41</c:v>
                </c:pt>
                <c:pt idx="45" formatCode="0.0">
                  <c:v>18.59</c:v>
                </c:pt>
                <c:pt idx="46" formatCode="0.0">
                  <c:v>19.600000000000001</c:v>
                </c:pt>
                <c:pt idx="47" formatCode="0.0">
                  <c:v>27.94</c:v>
                </c:pt>
                <c:pt idx="48" formatCode="General">
                  <c:v>19.25</c:v>
                </c:pt>
                <c:pt idx="49" formatCode="General">
                  <c:v>1.36</c:v>
                </c:pt>
                <c:pt idx="50" formatCode="General">
                  <c:v>20.23</c:v>
                </c:pt>
                <c:pt idx="51" formatCode="General">
                  <c:v>22.39</c:v>
                </c:pt>
                <c:pt idx="52" formatCode="General">
                  <c:v>18.29</c:v>
                </c:pt>
                <c:pt idx="53" formatCode="General">
                  <c:v>19.510000000000002</c:v>
                </c:pt>
                <c:pt idx="54" formatCode="General">
                  <c:v>16.489999999999998</c:v>
                </c:pt>
                <c:pt idx="55" formatCode="General">
                  <c:v>22.98</c:v>
                </c:pt>
                <c:pt idx="56" formatCode="General">
                  <c:v>14.57</c:v>
                </c:pt>
                <c:pt idx="57" formatCode="General">
                  <c:v>20.329999999999998</c:v>
                </c:pt>
                <c:pt idx="58" formatCode="General">
                  <c:v>18.96</c:v>
                </c:pt>
                <c:pt idx="59" formatCode="General">
                  <c:v>14.15</c:v>
                </c:pt>
                <c:pt idx="60" formatCode="General">
                  <c:v>14.91</c:v>
                </c:pt>
                <c:pt idx="61" formatCode="General">
                  <c:v>13.79</c:v>
                </c:pt>
                <c:pt idx="62" formatCode="General">
                  <c:v>-1.89</c:v>
                </c:pt>
                <c:pt idx="63" formatCode="General">
                  <c:v>2.0499999999999998</c:v>
                </c:pt>
                <c:pt idx="64" formatCode="General">
                  <c:v>15.21</c:v>
                </c:pt>
                <c:pt idx="65" formatCode="General">
                  <c:v>-11.97</c:v>
                </c:pt>
                <c:pt idx="66" formatCode="General">
                  <c:v>7.69</c:v>
                </c:pt>
                <c:pt idx="67" formatCode="General">
                  <c:v>5.18</c:v>
                </c:pt>
                <c:pt idx="68" formatCode="General">
                  <c:v>10.64</c:v>
                </c:pt>
                <c:pt idx="69" formatCode="General">
                  <c:v>-3.45</c:v>
                </c:pt>
                <c:pt idx="70" formatCode="General">
                  <c:v>25.39</c:v>
                </c:pt>
                <c:pt idx="71" formatCode="General">
                  <c:v>18.239999999999998</c:v>
                </c:pt>
                <c:pt idx="72" formatCode="General">
                  <c:v>13.9</c:v>
                </c:pt>
                <c:pt idx="73" formatCode="General">
                  <c:v>6.9</c:v>
                </c:pt>
              </c:numCache>
            </c:numRef>
          </c:val>
          <c:smooth val="0"/>
          <c:extLst>
            <c:ext xmlns:c16="http://schemas.microsoft.com/office/drawing/2014/chart" uri="{C3380CC4-5D6E-409C-BE32-E72D297353CC}">
              <c16:uniqueId val="{00000000-05AF-4C3C-B77A-FEF96C234E4A}"/>
            </c:ext>
          </c:extLst>
        </c:ser>
        <c:dLbls>
          <c:showLegendKey val="0"/>
          <c:showVal val="0"/>
          <c:showCatName val="0"/>
          <c:showSerName val="0"/>
          <c:showPercent val="0"/>
          <c:showBubbleSize val="0"/>
        </c:dLbls>
        <c:smooth val="0"/>
        <c:axId val="266677704"/>
        <c:axId val="179170920"/>
      </c:lineChart>
      <c:dateAx>
        <c:axId val="266677704"/>
        <c:scaling>
          <c:orientation val="minMax"/>
          <c:max val="44228"/>
          <c:min val="42767"/>
        </c:scaling>
        <c:delete val="0"/>
        <c:axPos val="b"/>
        <c:numFmt formatCode="mmm\-yy" sourceLinked="1"/>
        <c:majorTickMark val="none"/>
        <c:minorTickMark val="none"/>
        <c:tickLblPos val="low"/>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179170920"/>
        <c:crosses val="autoZero"/>
        <c:auto val="1"/>
        <c:lblOffset val="100"/>
        <c:baseTimeUnit val="months"/>
        <c:majorUnit val="2"/>
        <c:majorTimeUnit val="months"/>
        <c:minorUnit val="1"/>
      </c:dateAx>
      <c:valAx>
        <c:axId val="1791709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266677704"/>
        <c:crosses val="autoZero"/>
        <c:crossBetween val="midCat"/>
      </c:valAx>
      <c:spPr>
        <a:noFill/>
        <a:ln>
          <a:noFill/>
        </a:ln>
        <a:effectLst/>
      </c:spPr>
    </c:plotArea>
    <c:plotVisOnly val="1"/>
    <c:dispBlanksAs val="gap"/>
    <c:showDLblsOverMax val="0"/>
  </c:chart>
  <c:spPr>
    <a:solidFill>
      <a:srgbClr val="FFFFFF"/>
    </a:solid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8184750030239"/>
          <c:y val="0.16080402010050251"/>
          <c:w val="0.83637348522923993"/>
          <c:h val="0.59296482412060303"/>
        </c:manualLayout>
      </c:layout>
      <c:lineChart>
        <c:grouping val="standard"/>
        <c:varyColors val="0"/>
        <c:ser>
          <c:idx val="0"/>
          <c:order val="0"/>
          <c:tx>
            <c:v>Auftragseingang</c:v>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Monate!$AN$3:$EQ$3</c:f>
              <c:numCache>
                <c:formatCode>mmm\-yy</c:formatCode>
                <c:ptCount val="10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numCache>
            </c:numRef>
          </c:cat>
          <c:val>
            <c:numRef>
              <c:f>Monate!$AN$10:$EQ$10</c:f>
              <c:numCache>
                <c:formatCode>#,##0.0</c:formatCode>
                <c:ptCount val="108"/>
                <c:pt idx="0">
                  <c:v>102.4</c:v>
                </c:pt>
                <c:pt idx="1">
                  <c:v>101.8</c:v>
                </c:pt>
                <c:pt idx="2">
                  <c:v>102</c:v>
                </c:pt>
                <c:pt idx="3">
                  <c:v>102.6</c:v>
                </c:pt>
                <c:pt idx="4">
                  <c:v>103.3</c:v>
                </c:pt>
                <c:pt idx="5">
                  <c:v>100.7</c:v>
                </c:pt>
                <c:pt idx="6">
                  <c:v>102.5</c:v>
                </c:pt>
                <c:pt idx="7">
                  <c:v>103.5</c:v>
                </c:pt>
                <c:pt idx="8">
                  <c:v>100</c:v>
                </c:pt>
                <c:pt idx="9">
                  <c:v>99.8</c:v>
                </c:pt>
                <c:pt idx="10">
                  <c:v>99.8</c:v>
                </c:pt>
                <c:pt idx="11">
                  <c:v>98</c:v>
                </c:pt>
                <c:pt idx="12">
                  <c:v>98.2</c:v>
                </c:pt>
                <c:pt idx="13">
                  <c:v>99.2</c:v>
                </c:pt>
                <c:pt idx="14">
                  <c:v>98.7</c:v>
                </c:pt>
                <c:pt idx="15">
                  <c:v>97.4</c:v>
                </c:pt>
                <c:pt idx="16">
                  <c:v>100.7</c:v>
                </c:pt>
                <c:pt idx="17">
                  <c:v>99</c:v>
                </c:pt>
                <c:pt idx="18">
                  <c:v>100.8</c:v>
                </c:pt>
                <c:pt idx="19">
                  <c:v>103.4</c:v>
                </c:pt>
                <c:pt idx="20">
                  <c:v>101.9</c:v>
                </c:pt>
                <c:pt idx="21">
                  <c:v>102.5</c:v>
                </c:pt>
                <c:pt idx="22">
                  <c:v>102.3</c:v>
                </c:pt>
                <c:pt idx="23">
                  <c:v>99.7</c:v>
                </c:pt>
                <c:pt idx="24">
                  <c:v>102.3</c:v>
                </c:pt>
                <c:pt idx="25">
                  <c:v>100.3</c:v>
                </c:pt>
                <c:pt idx="26">
                  <c:v>98.9</c:v>
                </c:pt>
                <c:pt idx="27">
                  <c:v>102.5</c:v>
                </c:pt>
                <c:pt idx="28">
                  <c:v>97.3</c:v>
                </c:pt>
                <c:pt idx="29">
                  <c:v>101.8</c:v>
                </c:pt>
                <c:pt idx="30">
                  <c:v>102.1</c:v>
                </c:pt>
                <c:pt idx="31">
                  <c:v>98.2</c:v>
                </c:pt>
                <c:pt idx="32">
                  <c:v>98.5</c:v>
                </c:pt>
                <c:pt idx="33">
                  <c:v>100</c:v>
                </c:pt>
                <c:pt idx="34">
                  <c:v>99.6</c:v>
                </c:pt>
                <c:pt idx="35">
                  <c:v>99.1</c:v>
                </c:pt>
                <c:pt idx="36">
                  <c:v>99.6</c:v>
                </c:pt>
                <c:pt idx="37">
                  <c:v>100.2</c:v>
                </c:pt>
                <c:pt idx="38">
                  <c:v>100</c:v>
                </c:pt>
                <c:pt idx="39">
                  <c:v>98.3</c:v>
                </c:pt>
                <c:pt idx="40">
                  <c:v>100.8</c:v>
                </c:pt>
                <c:pt idx="41">
                  <c:v>99.9</c:v>
                </c:pt>
                <c:pt idx="42">
                  <c:v>100.6</c:v>
                </c:pt>
                <c:pt idx="43">
                  <c:v>98.2</c:v>
                </c:pt>
                <c:pt idx="44">
                  <c:v>101.2</c:v>
                </c:pt>
                <c:pt idx="45">
                  <c:v>98.3</c:v>
                </c:pt>
                <c:pt idx="46">
                  <c:v>98.6</c:v>
                </c:pt>
                <c:pt idx="47">
                  <c:v>101.7</c:v>
                </c:pt>
                <c:pt idx="48">
                  <c:v>100.4</c:v>
                </c:pt>
                <c:pt idx="49">
                  <c:v>99.5</c:v>
                </c:pt>
                <c:pt idx="50">
                  <c:v>99.7</c:v>
                </c:pt>
                <c:pt idx="51">
                  <c:v>99.2</c:v>
                </c:pt>
                <c:pt idx="52">
                  <c:v>98.4</c:v>
                </c:pt>
                <c:pt idx="53">
                  <c:v>97.6</c:v>
                </c:pt>
                <c:pt idx="54">
                  <c:v>98.7</c:v>
                </c:pt>
                <c:pt idx="55">
                  <c:v>99.3</c:v>
                </c:pt>
                <c:pt idx="56">
                  <c:v>100.4</c:v>
                </c:pt>
                <c:pt idx="57">
                  <c:v>99.7</c:v>
                </c:pt>
                <c:pt idx="58">
                  <c:v>105.2</c:v>
                </c:pt>
                <c:pt idx="59">
                  <c:v>102.6</c:v>
                </c:pt>
                <c:pt idx="60" formatCode="General">
                  <c:v>101.5</c:v>
                </c:pt>
                <c:pt idx="61" formatCode="General">
                  <c:v>107.1</c:v>
                </c:pt>
                <c:pt idx="62" formatCode="General">
                  <c:v>105.5</c:v>
                </c:pt>
                <c:pt idx="63" formatCode="General">
                  <c:v>102.9</c:v>
                </c:pt>
                <c:pt idx="64" formatCode="General">
                  <c:v>103.4</c:v>
                </c:pt>
                <c:pt idx="65" formatCode="General">
                  <c:v>107.2</c:v>
                </c:pt>
                <c:pt idx="66" formatCode="General">
                  <c:v>104.4</c:v>
                </c:pt>
                <c:pt idx="67" formatCode="General">
                  <c:v>106.1</c:v>
                </c:pt>
                <c:pt idx="68" formatCode="General">
                  <c:v>107.3</c:v>
                </c:pt>
                <c:pt idx="69" formatCode="General">
                  <c:v>107.5</c:v>
                </c:pt>
                <c:pt idx="70" formatCode="General">
                  <c:v>110.9</c:v>
                </c:pt>
                <c:pt idx="71" formatCode="General">
                  <c:v>115.8</c:v>
                </c:pt>
                <c:pt idx="72" formatCode="General">
                  <c:v>104.6</c:v>
                </c:pt>
                <c:pt idx="73" formatCode="General">
                  <c:v>103.8</c:v>
                </c:pt>
                <c:pt idx="74" formatCode="General">
                  <c:v>104</c:v>
                </c:pt>
                <c:pt idx="75" formatCode="General">
                  <c:v>114.9</c:v>
                </c:pt>
                <c:pt idx="76" formatCode="General">
                  <c:v>107.4</c:v>
                </c:pt>
                <c:pt idx="77" formatCode="General">
                  <c:v>105.1</c:v>
                </c:pt>
                <c:pt idx="78" formatCode="General">
                  <c:v>106</c:v>
                </c:pt>
                <c:pt idx="79" formatCode="General">
                  <c:v>104.3</c:v>
                </c:pt>
                <c:pt idx="80" formatCode="General">
                  <c:v>103</c:v>
                </c:pt>
                <c:pt idx="81" formatCode="General">
                  <c:v>105.2</c:v>
                </c:pt>
                <c:pt idx="82" formatCode="General">
                  <c:v>101.5</c:v>
                </c:pt>
                <c:pt idx="83" formatCode="General">
                  <c:v>102.6</c:v>
                </c:pt>
                <c:pt idx="84" formatCode="General">
                  <c:v>102.6</c:v>
                </c:pt>
                <c:pt idx="85" formatCode="General">
                  <c:v>100.9</c:v>
                </c:pt>
                <c:pt idx="86" formatCode="General">
                  <c:v>100.2</c:v>
                </c:pt>
                <c:pt idx="87" formatCode="General">
                  <c:v>102.6</c:v>
                </c:pt>
                <c:pt idx="88" formatCode="General">
                  <c:v>100</c:v>
                </c:pt>
                <c:pt idx="89" formatCode="General">
                  <c:v>101.6</c:v>
                </c:pt>
                <c:pt idx="90" formatCode="General">
                  <c:v>100.6</c:v>
                </c:pt>
                <c:pt idx="91" formatCode="General">
                  <c:v>101.8</c:v>
                </c:pt>
                <c:pt idx="92" formatCode="General">
                  <c:v>99.6</c:v>
                </c:pt>
                <c:pt idx="93" formatCode="General">
                  <c:v>100.2</c:v>
                </c:pt>
                <c:pt idx="94" formatCode="General">
                  <c:v>100.4</c:v>
                </c:pt>
                <c:pt idx="95" formatCode="General">
                  <c:v>99.9</c:v>
                </c:pt>
                <c:pt idx="96" formatCode="General">
                  <c:v>106.5</c:v>
                </c:pt>
                <c:pt idx="97" formatCode="General">
                  <c:v>107.7</c:v>
                </c:pt>
                <c:pt idx="98" formatCode="General">
                  <c:v>107.7</c:v>
                </c:pt>
                <c:pt idx="99" formatCode="General">
                  <c:v>87.4</c:v>
                </c:pt>
                <c:pt idx="100" formatCode="General">
                  <c:v>85.8</c:v>
                </c:pt>
                <c:pt idx="101" formatCode="General">
                  <c:v>92.3</c:v>
                </c:pt>
                <c:pt idx="102" formatCode="General">
                  <c:v>93</c:v>
                </c:pt>
                <c:pt idx="103" formatCode="General">
                  <c:v>97.6</c:v>
                </c:pt>
                <c:pt idx="104" formatCode="General">
                  <c:v>100.1</c:v>
                </c:pt>
                <c:pt idx="105" formatCode="General">
                  <c:v>105.3</c:v>
                </c:pt>
                <c:pt idx="106" formatCode="General">
                  <c:v>111.4</c:v>
                </c:pt>
                <c:pt idx="107" formatCode="General">
                  <c:v>112.5</c:v>
                </c:pt>
              </c:numCache>
            </c:numRef>
          </c:val>
          <c:smooth val="0"/>
          <c:extLst>
            <c:ext xmlns:c16="http://schemas.microsoft.com/office/drawing/2014/chart" uri="{C3380CC4-5D6E-409C-BE32-E72D297353CC}">
              <c16:uniqueId val="{00000000-4E84-4A07-99F5-E6E3A57A1A1F}"/>
            </c:ext>
          </c:extLst>
        </c:ser>
        <c:ser>
          <c:idx val="1"/>
          <c:order val="1"/>
          <c:tx>
            <c:v>Auftragseingang Inland</c:v>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Monate!$AN$3:$EQ$3</c:f>
              <c:numCache>
                <c:formatCode>mmm\-yy</c:formatCode>
                <c:ptCount val="10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numCache>
            </c:numRef>
          </c:cat>
          <c:val>
            <c:numRef>
              <c:f>Monate!$AN$11:$EQ$11</c:f>
              <c:numCache>
                <c:formatCode>#,##0.0</c:formatCode>
                <c:ptCount val="108"/>
                <c:pt idx="0">
                  <c:v>107.5</c:v>
                </c:pt>
                <c:pt idx="1">
                  <c:v>105</c:v>
                </c:pt>
                <c:pt idx="2">
                  <c:v>105.2</c:v>
                </c:pt>
                <c:pt idx="3">
                  <c:v>105.5</c:v>
                </c:pt>
                <c:pt idx="4">
                  <c:v>105.6</c:v>
                </c:pt>
                <c:pt idx="5">
                  <c:v>101.2</c:v>
                </c:pt>
                <c:pt idx="6">
                  <c:v>105.4</c:v>
                </c:pt>
                <c:pt idx="7">
                  <c:v>107.1</c:v>
                </c:pt>
                <c:pt idx="8">
                  <c:v>105.2</c:v>
                </c:pt>
                <c:pt idx="9">
                  <c:v>103.3</c:v>
                </c:pt>
                <c:pt idx="10">
                  <c:v>103.4</c:v>
                </c:pt>
                <c:pt idx="11">
                  <c:v>100</c:v>
                </c:pt>
                <c:pt idx="12">
                  <c:v>101.6</c:v>
                </c:pt>
                <c:pt idx="13">
                  <c:v>105</c:v>
                </c:pt>
                <c:pt idx="14">
                  <c:v>102.1</c:v>
                </c:pt>
                <c:pt idx="15">
                  <c:v>97</c:v>
                </c:pt>
                <c:pt idx="16">
                  <c:v>104.7</c:v>
                </c:pt>
                <c:pt idx="17">
                  <c:v>103.1</c:v>
                </c:pt>
                <c:pt idx="18">
                  <c:v>105.3</c:v>
                </c:pt>
                <c:pt idx="19">
                  <c:v>106.7</c:v>
                </c:pt>
                <c:pt idx="20">
                  <c:v>105.7</c:v>
                </c:pt>
                <c:pt idx="21">
                  <c:v>105.7</c:v>
                </c:pt>
                <c:pt idx="22">
                  <c:v>106.9</c:v>
                </c:pt>
                <c:pt idx="23">
                  <c:v>101.9</c:v>
                </c:pt>
                <c:pt idx="24">
                  <c:v>107.2</c:v>
                </c:pt>
                <c:pt idx="25">
                  <c:v>107.4</c:v>
                </c:pt>
                <c:pt idx="26">
                  <c:v>101.3</c:v>
                </c:pt>
                <c:pt idx="27">
                  <c:v>108.5</c:v>
                </c:pt>
                <c:pt idx="28">
                  <c:v>103.1</c:v>
                </c:pt>
                <c:pt idx="29">
                  <c:v>103.6</c:v>
                </c:pt>
                <c:pt idx="30">
                  <c:v>102.7</c:v>
                </c:pt>
                <c:pt idx="31">
                  <c:v>99</c:v>
                </c:pt>
                <c:pt idx="32">
                  <c:v>99.4</c:v>
                </c:pt>
                <c:pt idx="33">
                  <c:v>98.2</c:v>
                </c:pt>
                <c:pt idx="34">
                  <c:v>93.2</c:v>
                </c:pt>
                <c:pt idx="35">
                  <c:v>100.5</c:v>
                </c:pt>
                <c:pt idx="36">
                  <c:v>100</c:v>
                </c:pt>
                <c:pt idx="37">
                  <c:v>99.7</c:v>
                </c:pt>
                <c:pt idx="38">
                  <c:v>101.3</c:v>
                </c:pt>
                <c:pt idx="39">
                  <c:v>100.2</c:v>
                </c:pt>
                <c:pt idx="40">
                  <c:v>101.3</c:v>
                </c:pt>
                <c:pt idx="41">
                  <c:v>102.4</c:v>
                </c:pt>
                <c:pt idx="42">
                  <c:v>99.8</c:v>
                </c:pt>
                <c:pt idx="43">
                  <c:v>98.1</c:v>
                </c:pt>
                <c:pt idx="44">
                  <c:v>101</c:v>
                </c:pt>
                <c:pt idx="45">
                  <c:v>93</c:v>
                </c:pt>
                <c:pt idx="46">
                  <c:v>99</c:v>
                </c:pt>
                <c:pt idx="47">
                  <c:v>102.2</c:v>
                </c:pt>
                <c:pt idx="48">
                  <c:v>98.7</c:v>
                </c:pt>
                <c:pt idx="49">
                  <c:v>96.6</c:v>
                </c:pt>
                <c:pt idx="50">
                  <c:v>97.8</c:v>
                </c:pt>
                <c:pt idx="51">
                  <c:v>95.6</c:v>
                </c:pt>
                <c:pt idx="52">
                  <c:v>95.5</c:v>
                </c:pt>
                <c:pt idx="53">
                  <c:v>95.1</c:v>
                </c:pt>
                <c:pt idx="54">
                  <c:v>96.5</c:v>
                </c:pt>
                <c:pt idx="55">
                  <c:v>96.4</c:v>
                </c:pt>
                <c:pt idx="56">
                  <c:v>95.8</c:v>
                </c:pt>
                <c:pt idx="57">
                  <c:v>97.8</c:v>
                </c:pt>
                <c:pt idx="58">
                  <c:v>101</c:v>
                </c:pt>
                <c:pt idx="59">
                  <c:v>99</c:v>
                </c:pt>
                <c:pt idx="60" formatCode="General">
                  <c:v>97.9</c:v>
                </c:pt>
                <c:pt idx="61" formatCode="General">
                  <c:v>101.8</c:v>
                </c:pt>
                <c:pt idx="62" formatCode="General">
                  <c:v>101.4</c:v>
                </c:pt>
                <c:pt idx="63" formatCode="General">
                  <c:v>98.5</c:v>
                </c:pt>
                <c:pt idx="64" formatCode="General">
                  <c:v>100</c:v>
                </c:pt>
                <c:pt idx="65" formatCode="General">
                  <c:v>99.1</c:v>
                </c:pt>
                <c:pt idx="66" formatCode="General">
                  <c:v>99.2</c:v>
                </c:pt>
                <c:pt idx="67" formatCode="General">
                  <c:v>103.5</c:v>
                </c:pt>
                <c:pt idx="68" formatCode="General">
                  <c:v>103.8</c:v>
                </c:pt>
                <c:pt idx="69" formatCode="General">
                  <c:v>102</c:v>
                </c:pt>
                <c:pt idx="70" formatCode="General">
                  <c:v>105.1</c:v>
                </c:pt>
                <c:pt idx="71" formatCode="General">
                  <c:v>111.7</c:v>
                </c:pt>
                <c:pt idx="72" formatCode="General">
                  <c:v>99.9</c:v>
                </c:pt>
                <c:pt idx="73" formatCode="General">
                  <c:v>99.9</c:v>
                </c:pt>
                <c:pt idx="74" formatCode="General">
                  <c:v>98.7</c:v>
                </c:pt>
                <c:pt idx="75" formatCode="General">
                  <c:v>96.7</c:v>
                </c:pt>
                <c:pt idx="76" formatCode="General">
                  <c:v>102.7</c:v>
                </c:pt>
                <c:pt idx="77" formatCode="General">
                  <c:v>101.2</c:v>
                </c:pt>
                <c:pt idx="78" formatCode="General">
                  <c:v>104.4</c:v>
                </c:pt>
                <c:pt idx="79" formatCode="General">
                  <c:v>97.1</c:v>
                </c:pt>
                <c:pt idx="80" formatCode="General">
                  <c:v>98.4</c:v>
                </c:pt>
                <c:pt idx="81" formatCode="General">
                  <c:v>98.7</c:v>
                </c:pt>
                <c:pt idx="82" formatCode="General">
                  <c:v>95.6</c:v>
                </c:pt>
                <c:pt idx="83" formatCode="General">
                  <c:v>95.6</c:v>
                </c:pt>
                <c:pt idx="84" formatCode="General">
                  <c:v>95.2</c:v>
                </c:pt>
                <c:pt idx="85" formatCode="General">
                  <c:v>94.2</c:v>
                </c:pt>
                <c:pt idx="86" formatCode="General">
                  <c:v>93</c:v>
                </c:pt>
                <c:pt idx="87" formatCode="General">
                  <c:v>96.2</c:v>
                </c:pt>
                <c:pt idx="88" formatCode="General">
                  <c:v>92.4</c:v>
                </c:pt>
                <c:pt idx="89" formatCode="General">
                  <c:v>92.8</c:v>
                </c:pt>
                <c:pt idx="90" formatCode="General">
                  <c:v>93.2</c:v>
                </c:pt>
                <c:pt idx="91" formatCode="General">
                  <c:v>94.3</c:v>
                </c:pt>
                <c:pt idx="92" formatCode="General">
                  <c:v>91.9</c:v>
                </c:pt>
                <c:pt idx="93" formatCode="General">
                  <c:v>91.8</c:v>
                </c:pt>
                <c:pt idx="94" formatCode="General">
                  <c:v>93.3</c:v>
                </c:pt>
                <c:pt idx="95" formatCode="General">
                  <c:v>91</c:v>
                </c:pt>
                <c:pt idx="96" formatCode="General">
                  <c:v>97.7</c:v>
                </c:pt>
                <c:pt idx="97" formatCode="General">
                  <c:v>96.2</c:v>
                </c:pt>
                <c:pt idx="98" formatCode="General">
                  <c:v>99</c:v>
                </c:pt>
                <c:pt idx="99" formatCode="General">
                  <c:v>82.8</c:v>
                </c:pt>
                <c:pt idx="100" formatCode="General">
                  <c:v>83.5</c:v>
                </c:pt>
                <c:pt idx="101" formatCode="General">
                  <c:v>89.1</c:v>
                </c:pt>
                <c:pt idx="102" formatCode="General">
                  <c:v>86.3</c:v>
                </c:pt>
                <c:pt idx="103" formatCode="General">
                  <c:v>89.1</c:v>
                </c:pt>
                <c:pt idx="104" formatCode="General">
                  <c:v>91</c:v>
                </c:pt>
                <c:pt idx="105" formatCode="General">
                  <c:v>98</c:v>
                </c:pt>
                <c:pt idx="106" formatCode="General">
                  <c:v>103</c:v>
                </c:pt>
                <c:pt idx="107" formatCode="General">
                  <c:v>101</c:v>
                </c:pt>
              </c:numCache>
            </c:numRef>
          </c:val>
          <c:smooth val="0"/>
          <c:extLst>
            <c:ext xmlns:c16="http://schemas.microsoft.com/office/drawing/2014/chart" uri="{C3380CC4-5D6E-409C-BE32-E72D297353CC}">
              <c16:uniqueId val="{00000001-4E84-4A07-99F5-E6E3A57A1A1F}"/>
            </c:ext>
          </c:extLst>
        </c:ser>
        <c:ser>
          <c:idx val="2"/>
          <c:order val="2"/>
          <c:tx>
            <c:v>Auftragseingang Ausland</c:v>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Monate!$AN$3:$EQ$3</c:f>
              <c:numCache>
                <c:formatCode>mmm\-yy</c:formatCode>
                <c:ptCount val="10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numCache>
            </c:numRef>
          </c:cat>
          <c:val>
            <c:numRef>
              <c:f>Monate!$AN$12:$EQ$12</c:f>
              <c:numCache>
                <c:formatCode>#,##0.0</c:formatCode>
                <c:ptCount val="108"/>
                <c:pt idx="0">
                  <c:v>98.6</c:v>
                </c:pt>
                <c:pt idx="1">
                  <c:v>99.7</c:v>
                </c:pt>
                <c:pt idx="2">
                  <c:v>99.8</c:v>
                </c:pt>
                <c:pt idx="3">
                  <c:v>100.4</c:v>
                </c:pt>
                <c:pt idx="4">
                  <c:v>101.8</c:v>
                </c:pt>
                <c:pt idx="5">
                  <c:v>100.5</c:v>
                </c:pt>
                <c:pt idx="6">
                  <c:v>100.5</c:v>
                </c:pt>
                <c:pt idx="7">
                  <c:v>101</c:v>
                </c:pt>
                <c:pt idx="8">
                  <c:v>96.3</c:v>
                </c:pt>
                <c:pt idx="9">
                  <c:v>97.4</c:v>
                </c:pt>
                <c:pt idx="10">
                  <c:v>97.4</c:v>
                </c:pt>
                <c:pt idx="11">
                  <c:v>96.7</c:v>
                </c:pt>
                <c:pt idx="12">
                  <c:v>95.6</c:v>
                </c:pt>
                <c:pt idx="13">
                  <c:v>95.1</c:v>
                </c:pt>
                <c:pt idx="14">
                  <c:v>96.1</c:v>
                </c:pt>
                <c:pt idx="15">
                  <c:v>97.7</c:v>
                </c:pt>
                <c:pt idx="16">
                  <c:v>97.8</c:v>
                </c:pt>
                <c:pt idx="17">
                  <c:v>96.2</c:v>
                </c:pt>
                <c:pt idx="18">
                  <c:v>97.5</c:v>
                </c:pt>
                <c:pt idx="19">
                  <c:v>101.1</c:v>
                </c:pt>
                <c:pt idx="20">
                  <c:v>99.2</c:v>
                </c:pt>
                <c:pt idx="21">
                  <c:v>100.4</c:v>
                </c:pt>
                <c:pt idx="22">
                  <c:v>99.2</c:v>
                </c:pt>
                <c:pt idx="23">
                  <c:v>98.1</c:v>
                </c:pt>
                <c:pt idx="24">
                  <c:v>98.7</c:v>
                </c:pt>
                <c:pt idx="25">
                  <c:v>95.2</c:v>
                </c:pt>
                <c:pt idx="26">
                  <c:v>97.2</c:v>
                </c:pt>
                <c:pt idx="27">
                  <c:v>98.2</c:v>
                </c:pt>
                <c:pt idx="28">
                  <c:v>93.1</c:v>
                </c:pt>
                <c:pt idx="29">
                  <c:v>100.4</c:v>
                </c:pt>
                <c:pt idx="30">
                  <c:v>101.9</c:v>
                </c:pt>
                <c:pt idx="31">
                  <c:v>97.7</c:v>
                </c:pt>
                <c:pt idx="32">
                  <c:v>98</c:v>
                </c:pt>
                <c:pt idx="33">
                  <c:v>101.4</c:v>
                </c:pt>
                <c:pt idx="34">
                  <c:v>104.4</c:v>
                </c:pt>
                <c:pt idx="35">
                  <c:v>98.1</c:v>
                </c:pt>
                <c:pt idx="36">
                  <c:v>99.4</c:v>
                </c:pt>
                <c:pt idx="37">
                  <c:v>100.5</c:v>
                </c:pt>
                <c:pt idx="38">
                  <c:v>99</c:v>
                </c:pt>
                <c:pt idx="39">
                  <c:v>96.9</c:v>
                </c:pt>
                <c:pt idx="40">
                  <c:v>100.5</c:v>
                </c:pt>
                <c:pt idx="41">
                  <c:v>98.2</c:v>
                </c:pt>
                <c:pt idx="42">
                  <c:v>101.2</c:v>
                </c:pt>
                <c:pt idx="43">
                  <c:v>98.2</c:v>
                </c:pt>
                <c:pt idx="44">
                  <c:v>101.3</c:v>
                </c:pt>
                <c:pt idx="45">
                  <c:v>102.1</c:v>
                </c:pt>
                <c:pt idx="46">
                  <c:v>98.4</c:v>
                </c:pt>
                <c:pt idx="47">
                  <c:v>101.4</c:v>
                </c:pt>
                <c:pt idx="48">
                  <c:v>101.6</c:v>
                </c:pt>
                <c:pt idx="49">
                  <c:v>101.6</c:v>
                </c:pt>
                <c:pt idx="50">
                  <c:v>101</c:v>
                </c:pt>
                <c:pt idx="51">
                  <c:v>101.7</c:v>
                </c:pt>
                <c:pt idx="52">
                  <c:v>100.4</c:v>
                </c:pt>
                <c:pt idx="53">
                  <c:v>99.3</c:v>
                </c:pt>
                <c:pt idx="54">
                  <c:v>100.3</c:v>
                </c:pt>
                <c:pt idx="55">
                  <c:v>101.3</c:v>
                </c:pt>
                <c:pt idx="56">
                  <c:v>103.7</c:v>
                </c:pt>
                <c:pt idx="57">
                  <c:v>101</c:v>
                </c:pt>
                <c:pt idx="58">
                  <c:v>108.2</c:v>
                </c:pt>
                <c:pt idx="59">
                  <c:v>105.2</c:v>
                </c:pt>
                <c:pt idx="60" formatCode="General">
                  <c:v>104</c:v>
                </c:pt>
                <c:pt idx="61" formatCode="General">
                  <c:v>110.9</c:v>
                </c:pt>
                <c:pt idx="62" formatCode="General">
                  <c:v>108.5</c:v>
                </c:pt>
                <c:pt idx="63" formatCode="General">
                  <c:v>106.1</c:v>
                </c:pt>
                <c:pt idx="64" formatCode="General">
                  <c:v>105.8</c:v>
                </c:pt>
                <c:pt idx="65" formatCode="General">
                  <c:v>112.9</c:v>
                </c:pt>
                <c:pt idx="66" formatCode="General">
                  <c:v>108.1</c:v>
                </c:pt>
                <c:pt idx="67" formatCode="General">
                  <c:v>108</c:v>
                </c:pt>
                <c:pt idx="68" formatCode="General">
                  <c:v>109.8</c:v>
                </c:pt>
                <c:pt idx="69" formatCode="General">
                  <c:v>111.4</c:v>
                </c:pt>
                <c:pt idx="70" formatCode="General">
                  <c:v>115</c:v>
                </c:pt>
                <c:pt idx="71" formatCode="General">
                  <c:v>118.7</c:v>
                </c:pt>
                <c:pt idx="72" formatCode="General">
                  <c:v>107.9</c:v>
                </c:pt>
                <c:pt idx="73" formatCode="General">
                  <c:v>106.6</c:v>
                </c:pt>
                <c:pt idx="74" formatCode="General">
                  <c:v>107.7</c:v>
                </c:pt>
                <c:pt idx="75" formatCode="General">
                  <c:v>127.8</c:v>
                </c:pt>
                <c:pt idx="76" formatCode="General">
                  <c:v>110.7</c:v>
                </c:pt>
                <c:pt idx="77" formatCode="General">
                  <c:v>107.8</c:v>
                </c:pt>
                <c:pt idx="78" formatCode="General">
                  <c:v>107.1</c:v>
                </c:pt>
                <c:pt idx="79" formatCode="General">
                  <c:v>109.5</c:v>
                </c:pt>
                <c:pt idx="80" formatCode="General">
                  <c:v>106.3</c:v>
                </c:pt>
                <c:pt idx="81" formatCode="General">
                  <c:v>109.8</c:v>
                </c:pt>
                <c:pt idx="82" formatCode="General">
                  <c:v>105.7</c:v>
                </c:pt>
                <c:pt idx="83" formatCode="General">
                  <c:v>107.6</c:v>
                </c:pt>
                <c:pt idx="84" formatCode="General">
                  <c:v>107.9</c:v>
                </c:pt>
                <c:pt idx="85" formatCode="General">
                  <c:v>105.7</c:v>
                </c:pt>
                <c:pt idx="86" formatCode="General">
                  <c:v>105.4</c:v>
                </c:pt>
                <c:pt idx="87" formatCode="General">
                  <c:v>107.2</c:v>
                </c:pt>
                <c:pt idx="88" formatCode="General">
                  <c:v>105.4</c:v>
                </c:pt>
                <c:pt idx="89" formatCode="General">
                  <c:v>107.9</c:v>
                </c:pt>
                <c:pt idx="90" formatCode="General">
                  <c:v>105.8</c:v>
                </c:pt>
                <c:pt idx="91" formatCode="General">
                  <c:v>107.1</c:v>
                </c:pt>
                <c:pt idx="92" formatCode="General">
                  <c:v>105</c:v>
                </c:pt>
                <c:pt idx="93" formatCode="General">
                  <c:v>106.1</c:v>
                </c:pt>
                <c:pt idx="94" formatCode="General">
                  <c:v>105.4</c:v>
                </c:pt>
                <c:pt idx="95" formatCode="General">
                  <c:v>106.2</c:v>
                </c:pt>
                <c:pt idx="96" formatCode="General">
                  <c:v>112.8</c:v>
                </c:pt>
                <c:pt idx="97" formatCode="General">
                  <c:v>115.9</c:v>
                </c:pt>
                <c:pt idx="98" formatCode="General">
                  <c:v>113.9</c:v>
                </c:pt>
                <c:pt idx="99" formatCode="General">
                  <c:v>90.7</c:v>
                </c:pt>
                <c:pt idx="100" formatCode="General">
                  <c:v>87.4</c:v>
                </c:pt>
                <c:pt idx="101" formatCode="General">
                  <c:v>94.6</c:v>
                </c:pt>
                <c:pt idx="102" formatCode="General">
                  <c:v>97.8</c:v>
                </c:pt>
                <c:pt idx="103" formatCode="General">
                  <c:v>103.7</c:v>
                </c:pt>
                <c:pt idx="104" formatCode="General">
                  <c:v>106.5</c:v>
                </c:pt>
                <c:pt idx="105" formatCode="General">
                  <c:v>110.5</c:v>
                </c:pt>
                <c:pt idx="106" formatCode="General">
                  <c:v>117.3</c:v>
                </c:pt>
                <c:pt idx="107" formatCode="General">
                  <c:v>120.7</c:v>
                </c:pt>
              </c:numCache>
            </c:numRef>
          </c:val>
          <c:smooth val="0"/>
          <c:extLst>
            <c:ext xmlns:c16="http://schemas.microsoft.com/office/drawing/2014/chart" uri="{C3380CC4-5D6E-409C-BE32-E72D297353CC}">
              <c16:uniqueId val="{00000002-4E84-4A07-99F5-E6E3A57A1A1F}"/>
            </c:ext>
          </c:extLst>
        </c:ser>
        <c:dLbls>
          <c:showLegendKey val="0"/>
          <c:showVal val="0"/>
          <c:showCatName val="0"/>
          <c:showSerName val="0"/>
          <c:showPercent val="0"/>
          <c:showBubbleSize val="0"/>
        </c:dLbls>
        <c:smooth val="0"/>
        <c:axId val="304493640"/>
        <c:axId val="304492072"/>
      </c:lineChart>
      <c:dateAx>
        <c:axId val="304493640"/>
        <c:scaling>
          <c:orientation val="minMax"/>
          <c:max val="44166"/>
          <c:min val="42705"/>
        </c:scaling>
        <c:delete val="0"/>
        <c:axPos val="b"/>
        <c:numFmt formatCode="mmm\ yy" sourceLinked="0"/>
        <c:majorTickMark val="out"/>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4492072"/>
        <c:crosses val="autoZero"/>
        <c:auto val="1"/>
        <c:lblOffset val="100"/>
        <c:baseTimeUnit val="months"/>
        <c:majorUnit val="2"/>
        <c:majorTimeUnit val="months"/>
        <c:minorUnit val="1"/>
        <c:minorTimeUnit val="months"/>
      </c:dateAx>
      <c:valAx>
        <c:axId val="304492072"/>
        <c:scaling>
          <c:orientation val="minMax"/>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r>
                  <a:rPr lang="de-DE" dirty="0"/>
                  <a:t>Volumenindex 2015=100</a:t>
                </a:r>
              </a:p>
            </c:rich>
          </c:tx>
          <c:layout>
            <c:manualLayout>
              <c:xMode val="edge"/>
              <c:yMode val="edge"/>
              <c:x val="2.5835866261398176E-2"/>
              <c:y val="0.37185929648241206"/>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4493640"/>
        <c:crosses val="autoZero"/>
        <c:crossBetween val="between"/>
      </c:valAx>
      <c:spPr>
        <a:noFill/>
        <a:ln>
          <a:noFill/>
        </a:ln>
        <a:effectLst/>
      </c:spPr>
    </c:plotArea>
    <c:legend>
      <c:legendPos val="b"/>
      <c:layout>
        <c:manualLayout>
          <c:xMode val="edge"/>
          <c:yMode val="edge"/>
          <c:x val="0.15777893821890021"/>
          <c:y val="0.88747231395093229"/>
          <c:w val="0.74716320034463779"/>
          <c:h val="5.65330589957662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00523560209424E-2"/>
          <c:y val="0.16103916527897383"/>
          <c:w val="0.86518324607329844"/>
          <c:h val="0.58181891971758282"/>
        </c:manualLayout>
      </c:layout>
      <c:barChart>
        <c:barDir val="col"/>
        <c:grouping val="stacked"/>
        <c:varyColors val="0"/>
        <c:ser>
          <c:idx val="0"/>
          <c:order val="0"/>
          <c:tx>
            <c:v>Reichweite der Auftragsbestände (Monate)</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heSans C4s Plain" panose="020B0502050302020203" pitchFamily="34" charset="0"/>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Quartale!$AB$1:$AZ$1</c:f>
              <c:strCache>
                <c:ptCount val="25"/>
                <c:pt idx="0">
                  <c:v>I/2015</c:v>
                </c:pt>
                <c:pt idx="1">
                  <c:v>II/2015</c:v>
                </c:pt>
                <c:pt idx="2">
                  <c:v>III/2015</c:v>
                </c:pt>
                <c:pt idx="3">
                  <c:v>IV/2015</c:v>
                </c:pt>
                <c:pt idx="4">
                  <c:v>I/2016</c:v>
                </c:pt>
                <c:pt idx="5">
                  <c:v>II/2016</c:v>
                </c:pt>
                <c:pt idx="6">
                  <c:v>III/2016</c:v>
                </c:pt>
                <c:pt idx="7">
                  <c:v>IV/2016</c:v>
                </c:pt>
                <c:pt idx="8">
                  <c:v>I/2017</c:v>
                </c:pt>
                <c:pt idx="9">
                  <c:v>II/2017</c:v>
                </c:pt>
                <c:pt idx="10">
                  <c:v>III/2017</c:v>
                </c:pt>
                <c:pt idx="11">
                  <c:v>IV/2017</c:v>
                </c:pt>
                <c:pt idx="12">
                  <c:v>I/2018</c:v>
                </c:pt>
                <c:pt idx="13">
                  <c:v>II/2018</c:v>
                </c:pt>
                <c:pt idx="14">
                  <c:v>III/2018</c:v>
                </c:pt>
                <c:pt idx="15">
                  <c:v>IV/2018</c:v>
                </c:pt>
                <c:pt idx="16">
                  <c:v>I/2019</c:v>
                </c:pt>
                <c:pt idx="17">
                  <c:v>II/2019</c:v>
                </c:pt>
                <c:pt idx="18">
                  <c:v>III/2019</c:v>
                </c:pt>
                <c:pt idx="19">
                  <c:v>IV/2019</c:v>
                </c:pt>
                <c:pt idx="20">
                  <c:v>I/2020</c:v>
                </c:pt>
                <c:pt idx="21">
                  <c:v>II/2020</c:v>
                </c:pt>
                <c:pt idx="22">
                  <c:v>III/2020</c:v>
                </c:pt>
                <c:pt idx="23">
                  <c:v>IV/2020</c:v>
                </c:pt>
                <c:pt idx="24">
                  <c:v>I/2021</c:v>
                </c:pt>
              </c:strCache>
            </c:strRef>
          </c:cat>
          <c:val>
            <c:numRef>
              <c:f>Quartale!$AB$61:$AZ$61</c:f>
              <c:numCache>
                <c:formatCode>#,##0.0</c:formatCode>
                <c:ptCount val="25"/>
                <c:pt idx="0">
                  <c:v>1.5</c:v>
                </c:pt>
                <c:pt idx="1">
                  <c:v>1.9</c:v>
                </c:pt>
                <c:pt idx="2">
                  <c:v>1.7</c:v>
                </c:pt>
                <c:pt idx="3">
                  <c:v>1.8</c:v>
                </c:pt>
                <c:pt idx="4">
                  <c:v>1.9</c:v>
                </c:pt>
                <c:pt idx="5">
                  <c:v>2.1</c:v>
                </c:pt>
                <c:pt idx="6">
                  <c:v>2</c:v>
                </c:pt>
                <c:pt idx="7">
                  <c:v>1.7</c:v>
                </c:pt>
                <c:pt idx="8">
                  <c:v>1.9</c:v>
                </c:pt>
                <c:pt idx="9">
                  <c:v>2</c:v>
                </c:pt>
                <c:pt idx="10">
                  <c:v>1.6</c:v>
                </c:pt>
                <c:pt idx="11">
                  <c:v>1.6</c:v>
                </c:pt>
                <c:pt idx="12" formatCode="General">
                  <c:v>1.9</c:v>
                </c:pt>
                <c:pt idx="13" formatCode="General">
                  <c:v>1.8</c:v>
                </c:pt>
                <c:pt idx="14" formatCode="General">
                  <c:v>1.6</c:v>
                </c:pt>
                <c:pt idx="15" formatCode="General">
                  <c:v>1.4</c:v>
                </c:pt>
                <c:pt idx="16" formatCode="General">
                  <c:v>1.5</c:v>
                </c:pt>
                <c:pt idx="17" formatCode="General">
                  <c:v>1.7</c:v>
                </c:pt>
                <c:pt idx="18" formatCode="General">
                  <c:v>1.9</c:v>
                </c:pt>
                <c:pt idx="19" formatCode="General">
                  <c:v>1.6</c:v>
                </c:pt>
                <c:pt idx="20" formatCode="General">
                  <c:v>1.3</c:v>
                </c:pt>
                <c:pt idx="21" formatCode="General">
                  <c:v>1.3</c:v>
                </c:pt>
                <c:pt idx="22" formatCode="General">
                  <c:v>1.3</c:v>
                </c:pt>
                <c:pt idx="23" formatCode="General">
                  <c:v>1.4</c:v>
                </c:pt>
                <c:pt idx="24" formatCode="General">
                  <c:v>1.2</c:v>
                </c:pt>
              </c:numCache>
            </c:numRef>
          </c:val>
          <c:extLst>
            <c:ext xmlns:c16="http://schemas.microsoft.com/office/drawing/2014/chart" uri="{C3380CC4-5D6E-409C-BE32-E72D297353CC}">
              <c16:uniqueId val="{00000000-0616-411F-97AE-837E6BA3944A}"/>
            </c:ext>
          </c:extLst>
        </c:ser>
        <c:dLbls>
          <c:showLegendKey val="0"/>
          <c:showVal val="0"/>
          <c:showCatName val="0"/>
          <c:showSerName val="0"/>
          <c:showPercent val="0"/>
          <c:showBubbleSize val="0"/>
        </c:dLbls>
        <c:gapWidth val="30"/>
        <c:overlap val="100"/>
        <c:axId val="305383928"/>
        <c:axId val="305387456"/>
      </c:barChart>
      <c:lineChart>
        <c:grouping val="standard"/>
        <c:varyColors val="0"/>
        <c:ser>
          <c:idx val="2"/>
          <c:order val="1"/>
          <c:tx>
            <c:v>Kapazitätsauslastung in %</c:v>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Quartale!$AB$1:$AZ$1</c:f>
              <c:strCache>
                <c:ptCount val="25"/>
                <c:pt idx="0">
                  <c:v>I/2015</c:v>
                </c:pt>
                <c:pt idx="1">
                  <c:v>II/2015</c:v>
                </c:pt>
                <c:pt idx="2">
                  <c:v>III/2015</c:v>
                </c:pt>
                <c:pt idx="3">
                  <c:v>IV/2015</c:v>
                </c:pt>
                <c:pt idx="4">
                  <c:v>I/2016</c:v>
                </c:pt>
                <c:pt idx="5">
                  <c:v>II/2016</c:v>
                </c:pt>
                <c:pt idx="6">
                  <c:v>III/2016</c:v>
                </c:pt>
                <c:pt idx="7">
                  <c:v>IV/2016</c:v>
                </c:pt>
                <c:pt idx="8">
                  <c:v>I/2017</c:v>
                </c:pt>
                <c:pt idx="9">
                  <c:v>II/2017</c:v>
                </c:pt>
                <c:pt idx="10">
                  <c:v>III/2017</c:v>
                </c:pt>
                <c:pt idx="11">
                  <c:v>IV/2017</c:v>
                </c:pt>
                <c:pt idx="12">
                  <c:v>I/2018</c:v>
                </c:pt>
                <c:pt idx="13">
                  <c:v>II/2018</c:v>
                </c:pt>
                <c:pt idx="14">
                  <c:v>III/2018</c:v>
                </c:pt>
                <c:pt idx="15">
                  <c:v>IV/2018</c:v>
                </c:pt>
                <c:pt idx="16">
                  <c:v>I/2019</c:v>
                </c:pt>
                <c:pt idx="17">
                  <c:v>II/2019</c:v>
                </c:pt>
                <c:pt idx="18">
                  <c:v>III/2019</c:v>
                </c:pt>
                <c:pt idx="19">
                  <c:v>IV/2019</c:v>
                </c:pt>
                <c:pt idx="20">
                  <c:v>I/2020</c:v>
                </c:pt>
                <c:pt idx="21">
                  <c:v>II/2020</c:v>
                </c:pt>
                <c:pt idx="22">
                  <c:v>III/2020</c:v>
                </c:pt>
                <c:pt idx="23">
                  <c:v>IV/2020</c:v>
                </c:pt>
                <c:pt idx="24">
                  <c:v>I/2021</c:v>
                </c:pt>
              </c:strCache>
            </c:strRef>
          </c:cat>
          <c:val>
            <c:numRef>
              <c:f>Quartale!$AB$56:$AZ$56</c:f>
              <c:numCache>
                <c:formatCode>#,##0.0</c:formatCode>
                <c:ptCount val="25"/>
                <c:pt idx="0">
                  <c:v>82.2</c:v>
                </c:pt>
                <c:pt idx="1">
                  <c:v>82.9</c:v>
                </c:pt>
                <c:pt idx="2">
                  <c:v>83.4</c:v>
                </c:pt>
                <c:pt idx="3">
                  <c:v>81.5</c:v>
                </c:pt>
                <c:pt idx="4">
                  <c:v>82.4</c:v>
                </c:pt>
                <c:pt idx="5">
                  <c:v>83.2</c:v>
                </c:pt>
                <c:pt idx="6">
                  <c:v>83.7</c:v>
                </c:pt>
                <c:pt idx="7">
                  <c:v>82.9</c:v>
                </c:pt>
                <c:pt idx="8">
                  <c:v>84.4</c:v>
                </c:pt>
                <c:pt idx="9">
                  <c:v>87.3</c:v>
                </c:pt>
                <c:pt idx="10">
                  <c:v>86.2</c:v>
                </c:pt>
                <c:pt idx="11">
                  <c:v>85.6</c:v>
                </c:pt>
                <c:pt idx="12" formatCode="General">
                  <c:v>85.5</c:v>
                </c:pt>
                <c:pt idx="13" formatCode="General">
                  <c:v>85</c:v>
                </c:pt>
                <c:pt idx="14" formatCode="General">
                  <c:v>85.1</c:v>
                </c:pt>
                <c:pt idx="15" formatCode="General">
                  <c:v>85.2</c:v>
                </c:pt>
                <c:pt idx="16" formatCode="General">
                  <c:v>84.3</c:v>
                </c:pt>
                <c:pt idx="17" formatCode="General">
                  <c:v>85</c:v>
                </c:pt>
                <c:pt idx="18" formatCode="General">
                  <c:v>83.6</c:v>
                </c:pt>
                <c:pt idx="19" formatCode="General">
                  <c:v>80.599999999999994</c:v>
                </c:pt>
                <c:pt idx="20" formatCode="General">
                  <c:v>82.4</c:v>
                </c:pt>
                <c:pt idx="21" formatCode="General">
                  <c:v>77.3</c:v>
                </c:pt>
                <c:pt idx="22" formatCode="General">
                  <c:v>75.2</c:v>
                </c:pt>
                <c:pt idx="23" formatCode="General">
                  <c:v>81.5</c:v>
                </c:pt>
                <c:pt idx="24" formatCode="General">
                  <c:v>85.7</c:v>
                </c:pt>
              </c:numCache>
            </c:numRef>
          </c:val>
          <c:smooth val="0"/>
          <c:extLst>
            <c:ext xmlns:c16="http://schemas.microsoft.com/office/drawing/2014/chart" uri="{C3380CC4-5D6E-409C-BE32-E72D297353CC}">
              <c16:uniqueId val="{00000001-0616-411F-97AE-837E6BA3944A}"/>
            </c:ext>
          </c:extLst>
        </c:ser>
        <c:dLbls>
          <c:showLegendKey val="0"/>
          <c:showVal val="0"/>
          <c:showCatName val="0"/>
          <c:showSerName val="0"/>
          <c:showPercent val="0"/>
          <c:showBubbleSize val="0"/>
        </c:dLbls>
        <c:marker val="1"/>
        <c:smooth val="0"/>
        <c:axId val="305387848"/>
        <c:axId val="305383144"/>
      </c:lineChart>
      <c:catAx>
        <c:axId val="305383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387456"/>
        <c:crosses val="autoZero"/>
        <c:auto val="0"/>
        <c:lblAlgn val="ctr"/>
        <c:lblOffset val="100"/>
        <c:tickLblSkip val="1"/>
        <c:tickMarkSkip val="1"/>
        <c:noMultiLvlLbl val="0"/>
      </c:catAx>
      <c:valAx>
        <c:axId val="305387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383928"/>
        <c:crosses val="autoZero"/>
        <c:crossBetween val="between"/>
      </c:valAx>
      <c:catAx>
        <c:axId val="305387848"/>
        <c:scaling>
          <c:orientation val="minMax"/>
        </c:scaling>
        <c:delete val="1"/>
        <c:axPos val="b"/>
        <c:numFmt formatCode="General" sourceLinked="1"/>
        <c:majorTickMark val="none"/>
        <c:minorTickMark val="none"/>
        <c:tickLblPos val="nextTo"/>
        <c:crossAx val="305383144"/>
        <c:crosses val="autoZero"/>
        <c:auto val="0"/>
        <c:lblAlgn val="ctr"/>
        <c:lblOffset val="100"/>
        <c:noMultiLvlLbl val="0"/>
      </c:catAx>
      <c:valAx>
        <c:axId val="305383144"/>
        <c:scaling>
          <c:orientation val="minMax"/>
        </c:scaling>
        <c:delete val="0"/>
        <c:axPos val="r"/>
        <c:numFmt formatCode="#,##0.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387848"/>
        <c:crosses val="max"/>
        <c:crossBetween val="between"/>
      </c:valAx>
      <c:spPr>
        <a:noFill/>
        <a:ln>
          <a:noFill/>
        </a:ln>
        <a:effectLst/>
      </c:spPr>
    </c:plotArea>
    <c:legend>
      <c:legendPos val="b"/>
      <c:layout>
        <c:manualLayout>
          <c:xMode val="edge"/>
          <c:yMode val="edge"/>
          <c:x val="0.14293992586682289"/>
          <c:y val="0.91135996463355928"/>
          <c:w val="0.72374025974025979"/>
          <c:h val="6.16666666666666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legend>
    <c:plotVisOnly val="1"/>
    <c:dispBlanksAs val="gap"/>
    <c:showDLblsOverMax val="0"/>
  </c:chart>
  <c:spPr>
    <a:noFill/>
    <a:ln>
      <a:noFill/>
    </a:ln>
    <a:effectLst/>
  </c:spPr>
  <c:txPr>
    <a:bodyPr/>
    <a:lstStyle/>
    <a:p>
      <a:pPr>
        <a:defRPr sz="1000">
          <a:latin typeface="TheSans C4s Plain" panose="020B0502050302020203" pitchFamily="34" charset="0"/>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4777153600017E-2"/>
          <c:y val="0.19950762910304071"/>
          <c:w val="0.84500906589574853"/>
          <c:h val="0.56978731106887504"/>
        </c:manualLayout>
      </c:layout>
      <c:barChart>
        <c:barDir val="col"/>
        <c:grouping val="clustered"/>
        <c:varyColors val="0"/>
        <c:ser>
          <c:idx val="1"/>
          <c:order val="0"/>
          <c:tx>
            <c:v>Beschäftigte</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Monate!$BX$16:$EQ$16</c:f>
              <c:numCache>
                <c:formatCode>mmm\-yy</c:formatCode>
                <c:ptCount val="7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numCache>
            </c:numRef>
          </c:cat>
          <c:val>
            <c:numRef>
              <c:f>Monate!$BX$17:$EQ$17</c:f>
              <c:numCache>
                <c:formatCode>#,##0</c:formatCode>
                <c:ptCount val="72"/>
                <c:pt idx="0">
                  <c:v>310842</c:v>
                </c:pt>
                <c:pt idx="1">
                  <c:v>311298</c:v>
                </c:pt>
                <c:pt idx="2">
                  <c:v>311921</c:v>
                </c:pt>
                <c:pt idx="3">
                  <c:v>311989</c:v>
                </c:pt>
                <c:pt idx="4">
                  <c:v>311468</c:v>
                </c:pt>
                <c:pt idx="5">
                  <c:v>311307</c:v>
                </c:pt>
                <c:pt idx="6">
                  <c:v>310558</c:v>
                </c:pt>
                <c:pt idx="7">
                  <c:v>311886</c:v>
                </c:pt>
                <c:pt idx="8">
                  <c:v>313637</c:v>
                </c:pt>
                <c:pt idx="9">
                  <c:v>313330</c:v>
                </c:pt>
                <c:pt idx="10">
                  <c:v>313461</c:v>
                </c:pt>
                <c:pt idx="11">
                  <c:v>312776</c:v>
                </c:pt>
                <c:pt idx="12">
                  <c:v>309234</c:v>
                </c:pt>
                <c:pt idx="13">
                  <c:v>310064</c:v>
                </c:pt>
                <c:pt idx="14">
                  <c:v>309737</c:v>
                </c:pt>
                <c:pt idx="15">
                  <c:v>309066</c:v>
                </c:pt>
                <c:pt idx="16">
                  <c:v>308954</c:v>
                </c:pt>
                <c:pt idx="17">
                  <c:v>308846</c:v>
                </c:pt>
                <c:pt idx="18">
                  <c:v>309093</c:v>
                </c:pt>
                <c:pt idx="19">
                  <c:v>310151</c:v>
                </c:pt>
                <c:pt idx="20">
                  <c:v>312150</c:v>
                </c:pt>
                <c:pt idx="21">
                  <c:v>311409</c:v>
                </c:pt>
                <c:pt idx="22">
                  <c:v>311511</c:v>
                </c:pt>
                <c:pt idx="23">
                  <c:v>310794</c:v>
                </c:pt>
                <c:pt idx="24">
                  <c:v>310297</c:v>
                </c:pt>
                <c:pt idx="25">
                  <c:v>311161</c:v>
                </c:pt>
                <c:pt idx="26">
                  <c:v>311712</c:v>
                </c:pt>
                <c:pt idx="27">
                  <c:v>311520</c:v>
                </c:pt>
                <c:pt idx="28">
                  <c:v>312109</c:v>
                </c:pt>
                <c:pt idx="29">
                  <c:v>312255</c:v>
                </c:pt>
                <c:pt idx="30">
                  <c:v>313116</c:v>
                </c:pt>
                <c:pt idx="31">
                  <c:v>314846</c:v>
                </c:pt>
                <c:pt idx="32">
                  <c:v>316948</c:v>
                </c:pt>
                <c:pt idx="33">
                  <c:v>316827</c:v>
                </c:pt>
                <c:pt idx="34">
                  <c:v>317194</c:v>
                </c:pt>
                <c:pt idx="35">
                  <c:v>316399</c:v>
                </c:pt>
                <c:pt idx="36">
                  <c:v>316152</c:v>
                </c:pt>
                <c:pt idx="37">
                  <c:v>317284</c:v>
                </c:pt>
                <c:pt idx="38">
                  <c:v>317920</c:v>
                </c:pt>
                <c:pt idx="39">
                  <c:v>317818</c:v>
                </c:pt>
                <c:pt idx="40">
                  <c:v>318382</c:v>
                </c:pt>
                <c:pt idx="41">
                  <c:v>318806</c:v>
                </c:pt>
                <c:pt idx="42">
                  <c:v>320160</c:v>
                </c:pt>
                <c:pt idx="43">
                  <c:v>321455</c:v>
                </c:pt>
                <c:pt idx="44">
                  <c:v>323685</c:v>
                </c:pt>
                <c:pt idx="45">
                  <c:v>324240</c:v>
                </c:pt>
                <c:pt idx="46">
                  <c:v>323500</c:v>
                </c:pt>
                <c:pt idx="47">
                  <c:v>323134</c:v>
                </c:pt>
                <c:pt idx="48">
                  <c:v>321921</c:v>
                </c:pt>
                <c:pt idx="49">
                  <c:v>322117</c:v>
                </c:pt>
                <c:pt idx="50">
                  <c:v>322509</c:v>
                </c:pt>
                <c:pt idx="51">
                  <c:v>322437</c:v>
                </c:pt>
                <c:pt idx="52">
                  <c:v>321980</c:v>
                </c:pt>
                <c:pt idx="53">
                  <c:v>321951</c:v>
                </c:pt>
                <c:pt idx="54">
                  <c:v>321710</c:v>
                </c:pt>
                <c:pt idx="55">
                  <c:v>323175</c:v>
                </c:pt>
                <c:pt idx="56">
                  <c:v>325455</c:v>
                </c:pt>
                <c:pt idx="57">
                  <c:v>325159</c:v>
                </c:pt>
                <c:pt idx="58">
                  <c:v>324769</c:v>
                </c:pt>
                <c:pt idx="59">
                  <c:v>323725</c:v>
                </c:pt>
                <c:pt idx="60">
                  <c:v>327480</c:v>
                </c:pt>
                <c:pt idx="61">
                  <c:v>327760</c:v>
                </c:pt>
                <c:pt idx="62">
                  <c:v>327714</c:v>
                </c:pt>
                <c:pt idx="63">
                  <c:v>327357</c:v>
                </c:pt>
                <c:pt idx="64">
                  <c:v>326987</c:v>
                </c:pt>
                <c:pt idx="65">
                  <c:v>326303</c:v>
                </c:pt>
                <c:pt idx="66">
                  <c:v>327889</c:v>
                </c:pt>
                <c:pt idx="67">
                  <c:v>328088</c:v>
                </c:pt>
                <c:pt idx="68">
                  <c:v>330581</c:v>
                </c:pt>
                <c:pt idx="69">
                  <c:v>330341</c:v>
                </c:pt>
                <c:pt idx="70">
                  <c:v>329825</c:v>
                </c:pt>
                <c:pt idx="71">
                  <c:v>329011</c:v>
                </c:pt>
              </c:numCache>
            </c:numRef>
          </c:val>
          <c:extLst>
            <c:ext xmlns:c16="http://schemas.microsoft.com/office/drawing/2014/chart" uri="{C3380CC4-5D6E-409C-BE32-E72D297353CC}">
              <c16:uniqueId val="{00000000-38DF-47D1-A0B5-6AFBAD8DF7DB}"/>
            </c:ext>
          </c:extLst>
        </c:ser>
        <c:dLbls>
          <c:showLegendKey val="0"/>
          <c:showVal val="0"/>
          <c:showCatName val="0"/>
          <c:showSerName val="0"/>
          <c:showPercent val="0"/>
          <c:showBubbleSize val="0"/>
        </c:dLbls>
        <c:gapWidth val="150"/>
        <c:axId val="305891488"/>
        <c:axId val="307474688"/>
      </c:barChart>
      <c:lineChart>
        <c:grouping val="standard"/>
        <c:varyColors val="0"/>
        <c:ser>
          <c:idx val="0"/>
          <c:order val="1"/>
          <c:tx>
            <c:strRef>
              <c:f>Monate!$A$39</c:f>
              <c:strCache>
                <c:ptCount val="1"/>
                <c:pt idx="0">
                  <c:v>Produktionsindex, saison- u. arbeitstäglich bereinigt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Monate!$BX$16:$EQ$16</c:f>
              <c:numCache>
                <c:formatCode>mmm\-yy</c:formatCode>
                <c:ptCount val="7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numCache>
            </c:numRef>
          </c:cat>
          <c:val>
            <c:numRef>
              <c:f>Monate!$BX$39:$EQ$39</c:f>
              <c:numCache>
                <c:formatCode>0.0</c:formatCode>
                <c:ptCount val="72"/>
                <c:pt idx="0">
                  <c:v>99.5</c:v>
                </c:pt>
                <c:pt idx="1">
                  <c:v>99.2</c:v>
                </c:pt>
                <c:pt idx="2">
                  <c:v>100.2</c:v>
                </c:pt>
                <c:pt idx="3">
                  <c:v>100.9</c:v>
                </c:pt>
                <c:pt idx="4">
                  <c:v>98.9</c:v>
                </c:pt>
                <c:pt idx="5">
                  <c:v>100.9</c:v>
                </c:pt>
                <c:pt idx="6">
                  <c:v>99.8</c:v>
                </c:pt>
                <c:pt idx="7">
                  <c:v>100.6</c:v>
                </c:pt>
                <c:pt idx="8">
                  <c:v>100.4</c:v>
                </c:pt>
                <c:pt idx="9">
                  <c:v>99</c:v>
                </c:pt>
                <c:pt idx="10">
                  <c:v>99.6</c:v>
                </c:pt>
                <c:pt idx="11">
                  <c:v>99.5</c:v>
                </c:pt>
                <c:pt idx="12">
                  <c:v>100.8</c:v>
                </c:pt>
                <c:pt idx="13">
                  <c:v>102.8</c:v>
                </c:pt>
                <c:pt idx="14">
                  <c:v>101.3</c:v>
                </c:pt>
                <c:pt idx="15">
                  <c:v>98.3</c:v>
                </c:pt>
                <c:pt idx="16">
                  <c:v>101.7</c:v>
                </c:pt>
                <c:pt idx="17">
                  <c:v>99.2</c:v>
                </c:pt>
                <c:pt idx="18">
                  <c:v>98.1</c:v>
                </c:pt>
                <c:pt idx="19">
                  <c:v>100.2</c:v>
                </c:pt>
                <c:pt idx="20">
                  <c:v>100.9</c:v>
                </c:pt>
                <c:pt idx="21">
                  <c:v>98.8</c:v>
                </c:pt>
                <c:pt idx="22">
                  <c:v>98.5</c:v>
                </c:pt>
                <c:pt idx="23">
                  <c:v>100.7</c:v>
                </c:pt>
                <c:pt idx="24" formatCode="General">
                  <c:v>98.7</c:v>
                </c:pt>
                <c:pt idx="25" formatCode="General">
                  <c:v>99.4</c:v>
                </c:pt>
                <c:pt idx="26" formatCode="General">
                  <c:v>100.3</c:v>
                </c:pt>
                <c:pt idx="27" formatCode="General">
                  <c:v>101.4</c:v>
                </c:pt>
                <c:pt idx="28" formatCode="General">
                  <c:v>98.2</c:v>
                </c:pt>
                <c:pt idx="29" formatCode="General">
                  <c:v>100.3</c:v>
                </c:pt>
                <c:pt idx="30" formatCode="General">
                  <c:v>101.8</c:v>
                </c:pt>
                <c:pt idx="31" formatCode="General">
                  <c:v>102.9</c:v>
                </c:pt>
                <c:pt idx="32" formatCode="General">
                  <c:v>104.5</c:v>
                </c:pt>
                <c:pt idx="33" formatCode="General">
                  <c:v>103.2</c:v>
                </c:pt>
                <c:pt idx="34" formatCode="General">
                  <c:v>106.3</c:v>
                </c:pt>
                <c:pt idx="35" formatCode="General">
                  <c:v>105.6</c:v>
                </c:pt>
                <c:pt idx="36" formatCode="General">
                  <c:v>102</c:v>
                </c:pt>
                <c:pt idx="37" formatCode="General">
                  <c:v>100.2</c:v>
                </c:pt>
                <c:pt idx="38" formatCode="General">
                  <c:v>99.3</c:v>
                </c:pt>
                <c:pt idx="39" formatCode="General">
                  <c:v>99.2</c:v>
                </c:pt>
                <c:pt idx="40" formatCode="General">
                  <c:v>103.5</c:v>
                </c:pt>
                <c:pt idx="41" formatCode="General">
                  <c:v>101.8</c:v>
                </c:pt>
                <c:pt idx="42" formatCode="General">
                  <c:v>101.8</c:v>
                </c:pt>
                <c:pt idx="43" formatCode="General">
                  <c:v>99.6</c:v>
                </c:pt>
                <c:pt idx="44" formatCode="General">
                  <c:v>97.2</c:v>
                </c:pt>
                <c:pt idx="45" formatCode="General">
                  <c:v>96.7</c:v>
                </c:pt>
                <c:pt idx="46" formatCode="General">
                  <c:v>96.1</c:v>
                </c:pt>
                <c:pt idx="47" formatCode="General">
                  <c:v>97.9</c:v>
                </c:pt>
                <c:pt idx="48" formatCode="General">
                  <c:v>99.2</c:v>
                </c:pt>
                <c:pt idx="49" formatCode="General">
                  <c:v>98.3</c:v>
                </c:pt>
                <c:pt idx="50" formatCode="General">
                  <c:v>97</c:v>
                </c:pt>
                <c:pt idx="51" formatCode="General">
                  <c:v>97.9</c:v>
                </c:pt>
                <c:pt idx="52" formatCode="General">
                  <c:v>96.1</c:v>
                </c:pt>
                <c:pt idx="53" formatCode="General">
                  <c:v>96.7</c:v>
                </c:pt>
                <c:pt idx="54" formatCode="General">
                  <c:v>96.6</c:v>
                </c:pt>
                <c:pt idx="55" formatCode="General">
                  <c:v>95.5</c:v>
                </c:pt>
                <c:pt idx="56" formatCode="General">
                  <c:v>93.1</c:v>
                </c:pt>
                <c:pt idx="57" formatCode="General">
                  <c:v>97.7</c:v>
                </c:pt>
                <c:pt idx="58" formatCode="General">
                  <c:v>96</c:v>
                </c:pt>
                <c:pt idx="59" formatCode="General">
                  <c:v>94.6</c:v>
                </c:pt>
                <c:pt idx="60" formatCode="General">
                  <c:v>97.6</c:v>
                </c:pt>
                <c:pt idx="61" formatCode="General">
                  <c:v>101.9</c:v>
                </c:pt>
                <c:pt idx="62" formatCode="General">
                  <c:v>98.7</c:v>
                </c:pt>
                <c:pt idx="63" formatCode="General">
                  <c:v>91.1</c:v>
                </c:pt>
                <c:pt idx="64" formatCode="General">
                  <c:v>85.6</c:v>
                </c:pt>
                <c:pt idx="65" formatCode="General">
                  <c:v>87.6</c:v>
                </c:pt>
                <c:pt idx="66" formatCode="General">
                  <c:v>91.5</c:v>
                </c:pt>
                <c:pt idx="67" formatCode="General">
                  <c:v>92.9</c:v>
                </c:pt>
                <c:pt idx="68" formatCode="General">
                  <c:v>95</c:v>
                </c:pt>
                <c:pt idx="69" formatCode="General">
                  <c:v>100</c:v>
                </c:pt>
                <c:pt idx="70" formatCode="General">
                  <c:v>100.6</c:v>
                </c:pt>
                <c:pt idx="71" formatCode="General">
                  <c:v>103.6</c:v>
                </c:pt>
              </c:numCache>
            </c:numRef>
          </c:val>
          <c:smooth val="0"/>
          <c:extLst>
            <c:ext xmlns:c16="http://schemas.microsoft.com/office/drawing/2014/chart" uri="{C3380CC4-5D6E-409C-BE32-E72D297353CC}">
              <c16:uniqueId val="{00000001-38DF-47D1-A0B5-6AFBAD8DF7DB}"/>
            </c:ext>
          </c:extLst>
        </c:ser>
        <c:dLbls>
          <c:showLegendKey val="0"/>
          <c:showVal val="0"/>
          <c:showCatName val="0"/>
          <c:showSerName val="0"/>
          <c:showPercent val="0"/>
          <c:showBubbleSize val="0"/>
        </c:dLbls>
        <c:marker val="1"/>
        <c:smooth val="0"/>
        <c:axId val="307475080"/>
        <c:axId val="307470768"/>
      </c:lineChart>
      <c:catAx>
        <c:axId val="305891488"/>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7474688"/>
        <c:crosses val="autoZero"/>
        <c:auto val="0"/>
        <c:lblAlgn val="ctr"/>
        <c:lblOffset val="100"/>
        <c:tickLblSkip val="2"/>
        <c:tickMarkSkip val="12"/>
        <c:noMultiLvlLbl val="0"/>
      </c:catAx>
      <c:valAx>
        <c:axId val="307474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891488"/>
        <c:crosses val="autoZero"/>
        <c:crossBetween val="between"/>
      </c:valAx>
      <c:valAx>
        <c:axId val="307470768"/>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r>
                  <a:rPr lang="de-DE"/>
                  <a:t>Index 2015=100</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7475080"/>
        <c:crosses val="max"/>
        <c:crossBetween val="between"/>
      </c:valAx>
      <c:catAx>
        <c:axId val="307475080"/>
        <c:scaling>
          <c:orientation val="minMax"/>
        </c:scaling>
        <c:delete val="1"/>
        <c:axPos val="b"/>
        <c:numFmt formatCode="mmm\-yy" sourceLinked="1"/>
        <c:majorTickMark val="out"/>
        <c:minorTickMark val="none"/>
        <c:tickLblPos val="nextTo"/>
        <c:crossAx val="307470768"/>
        <c:crosses val="autoZero"/>
        <c:auto val="0"/>
        <c:lblAlgn val="ctr"/>
        <c:lblOffset val="100"/>
        <c:noMultiLvlLbl val="0"/>
      </c:catAx>
      <c:spPr>
        <a:noFill/>
        <a:ln>
          <a:noFill/>
        </a:ln>
        <a:effectLst/>
      </c:spPr>
    </c:plotArea>
    <c:legend>
      <c:legendPos val="r"/>
      <c:layout>
        <c:manualLayout>
          <c:xMode val="edge"/>
          <c:yMode val="edge"/>
          <c:x val="0.16820330429710775"/>
          <c:y val="0.89868559533506587"/>
          <c:w val="0.58380957815055734"/>
          <c:h val="0.100165755142676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Jahre!$A$19</c:f>
              <c:strCache>
                <c:ptCount val="1"/>
                <c:pt idx="0">
                  <c:v>Bruttolohn- und -gehaltssumme je Beschäftigten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Jahre!$N$6:$S$6</c:f>
              <c:numCache>
                <c:formatCode>General</c:formatCode>
                <c:ptCount val="6"/>
                <c:pt idx="0">
                  <c:v>2015</c:v>
                </c:pt>
                <c:pt idx="1">
                  <c:v>2016</c:v>
                </c:pt>
                <c:pt idx="2">
                  <c:v>2017</c:v>
                </c:pt>
                <c:pt idx="3">
                  <c:v>2018</c:v>
                </c:pt>
                <c:pt idx="4">
                  <c:v>2019</c:v>
                </c:pt>
                <c:pt idx="5">
                  <c:v>2020</c:v>
                </c:pt>
              </c:numCache>
            </c:numRef>
          </c:cat>
          <c:val>
            <c:numRef>
              <c:f>Jahre!$N$19:$S$19</c:f>
              <c:numCache>
                <c:formatCode>#,##0</c:formatCode>
                <c:ptCount val="6"/>
                <c:pt idx="0">
                  <c:v>59401.47</c:v>
                </c:pt>
                <c:pt idx="1">
                  <c:v>60459.68</c:v>
                </c:pt>
                <c:pt idx="2">
                  <c:v>61829.42</c:v>
                </c:pt>
                <c:pt idx="3">
                  <c:v>63118.86</c:v>
                </c:pt>
                <c:pt idx="4">
                  <c:v>64350.9</c:v>
                </c:pt>
                <c:pt idx="5">
                  <c:v>63920.12</c:v>
                </c:pt>
              </c:numCache>
            </c:numRef>
          </c:val>
          <c:extLst>
            <c:ext xmlns:c16="http://schemas.microsoft.com/office/drawing/2014/chart" uri="{C3380CC4-5D6E-409C-BE32-E72D297353CC}">
              <c16:uniqueId val="{00000000-12B9-4F8E-9021-7ADAC30B5152}"/>
            </c:ext>
          </c:extLst>
        </c:ser>
        <c:dLbls>
          <c:showLegendKey val="0"/>
          <c:showVal val="0"/>
          <c:showCatName val="0"/>
          <c:showSerName val="0"/>
          <c:showPercent val="0"/>
          <c:showBubbleSize val="0"/>
        </c:dLbls>
        <c:gapWidth val="150"/>
        <c:overlap val="-27"/>
        <c:axId val="523522952"/>
        <c:axId val="523519016"/>
      </c:barChart>
      <c:catAx>
        <c:axId val="52352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523519016"/>
        <c:crosses val="autoZero"/>
        <c:auto val="1"/>
        <c:lblAlgn val="ctr"/>
        <c:lblOffset val="100"/>
        <c:noMultiLvlLbl val="0"/>
      </c:catAx>
      <c:valAx>
        <c:axId val="523519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r>
                  <a:rPr lang="en-US" dirty="0"/>
                  <a:t>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523522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heSans C4s Plain" panose="020B0502050302020203" pitchFamily="34" charset="0"/>
        </a:defRPr>
      </a:pPr>
      <a:endParaRPr lang="de-DE"/>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Jahre!$A$17</c:f>
              <c:strCache>
                <c:ptCount val="1"/>
                <c:pt idx="0">
                  <c:v>Bruttolohn/gehalt je Beschäftigten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Jahre!$N$1:$S$1</c:f>
              <c:numCache>
                <c:formatCode>General</c:formatCode>
                <c:ptCount val="6"/>
                <c:pt idx="0">
                  <c:v>2015</c:v>
                </c:pt>
                <c:pt idx="1">
                  <c:v>2016</c:v>
                </c:pt>
                <c:pt idx="2">
                  <c:v>2017</c:v>
                </c:pt>
                <c:pt idx="3">
                  <c:v>2018</c:v>
                </c:pt>
                <c:pt idx="4">
                  <c:v>2019</c:v>
                </c:pt>
                <c:pt idx="5">
                  <c:v>2020</c:v>
                </c:pt>
              </c:numCache>
            </c:numRef>
          </c:cat>
          <c:val>
            <c:numRef>
              <c:f>Jahre!$N$17:$S$17</c:f>
              <c:numCache>
                <c:formatCode>#,##0</c:formatCode>
                <c:ptCount val="6"/>
                <c:pt idx="0">
                  <c:v>59174.707300918875</c:v>
                </c:pt>
                <c:pt idx="1">
                  <c:v>60071.775306759788</c:v>
                </c:pt>
                <c:pt idx="2">
                  <c:v>61500.910151277894</c:v>
                </c:pt>
                <c:pt idx="3">
                  <c:v>63142.48100564476</c:v>
                </c:pt>
                <c:pt idx="4">
                  <c:v>64217.939768736156</c:v>
                </c:pt>
                <c:pt idx="5">
                  <c:v>63563.807164447739</c:v>
                </c:pt>
              </c:numCache>
            </c:numRef>
          </c:val>
          <c:extLst>
            <c:ext xmlns:c16="http://schemas.microsoft.com/office/drawing/2014/chart" uri="{C3380CC4-5D6E-409C-BE32-E72D297353CC}">
              <c16:uniqueId val="{00000000-B3B0-4AD4-B635-43F7CD194B58}"/>
            </c:ext>
          </c:extLst>
        </c:ser>
        <c:dLbls>
          <c:showLegendKey val="0"/>
          <c:showVal val="0"/>
          <c:showCatName val="0"/>
          <c:showSerName val="0"/>
          <c:showPercent val="0"/>
          <c:showBubbleSize val="0"/>
        </c:dLbls>
        <c:gapWidth val="150"/>
        <c:axId val="206350208"/>
        <c:axId val="596561144"/>
        <c:extLst>
          <c:ext xmlns:c15="http://schemas.microsoft.com/office/drawing/2012/chart" uri="{02D57815-91ED-43cb-92C2-25804820EDAC}">
            <c15:filteredBarSeries>
              <c15:ser>
                <c:idx val="3"/>
                <c:order val="1"/>
                <c:tx>
                  <c:strRef>
                    <c:extLst>
                      <c:ext uri="{02D57815-91ED-43cb-92C2-25804820EDAC}">
                        <c15:formulaRef>
                          <c15:sqref>Jahre!$I$1:$S$1</c15:sqref>
                        </c15:formulaRef>
                      </c:ext>
                    </c:extLst>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tx>
                <c:spPr>
                  <a:solidFill>
                    <a:schemeClr val="accent4"/>
                  </a:solidFill>
                  <a:ln>
                    <a:noFill/>
                  </a:ln>
                  <a:effectLst/>
                </c:spPr>
                <c:invertIfNegative val="0"/>
                <c:cat>
                  <c:numRef>
                    <c:extLst>
                      <c:ext uri="{02D57815-91ED-43cb-92C2-25804820EDAC}">
                        <c15:formulaRef>
                          <c15:sqref>Jahre!$N$1:$S$1</c15:sqref>
                        </c15:formulaRef>
                      </c:ext>
                    </c:extLst>
                    <c:numCache>
                      <c:formatCode>General</c:formatCode>
                      <c:ptCount val="6"/>
                      <c:pt idx="0">
                        <c:v>2015</c:v>
                      </c:pt>
                      <c:pt idx="1">
                        <c:v>2016</c:v>
                      </c:pt>
                      <c:pt idx="2">
                        <c:v>2017</c:v>
                      </c:pt>
                      <c:pt idx="3">
                        <c:v>2018</c:v>
                      </c:pt>
                      <c:pt idx="4">
                        <c:v>2019</c:v>
                      </c:pt>
                      <c:pt idx="5">
                        <c:v>2020</c:v>
                      </c:pt>
                    </c:numCache>
                  </c:numRef>
                </c:cat>
                <c:val>
                  <c:numLit>
                    <c:formatCode>General</c:formatCode>
                    <c:ptCount val="1"/>
                    <c:pt idx="0">
                      <c:v>1</c:v>
                    </c:pt>
                  </c:numLit>
                </c:val>
                <c:extLst>
                  <c:ext xmlns:c16="http://schemas.microsoft.com/office/drawing/2014/chart" uri="{C3380CC4-5D6E-409C-BE32-E72D297353CC}">
                    <c16:uniqueId val="{00000001-B3B0-4AD4-B635-43F7CD194B58}"/>
                  </c:ext>
                </c:extLst>
              </c15:ser>
            </c15:filteredBarSeries>
          </c:ext>
        </c:extLst>
      </c:barChart>
      <c:catAx>
        <c:axId val="2063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596561144"/>
        <c:crosses val="autoZero"/>
        <c:auto val="1"/>
        <c:lblAlgn val="ctr"/>
        <c:lblOffset val="100"/>
        <c:noMultiLvlLbl val="0"/>
      </c:catAx>
      <c:valAx>
        <c:axId val="596561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heSans C4s Plain" panose="020B0502050302020203" pitchFamily="34" charset="0"/>
                    <a:ea typeface="+mn-ea"/>
                    <a:cs typeface="+mn-cs"/>
                  </a:defRPr>
                </a:pPr>
                <a:r>
                  <a:rPr lang="en-US" sz="800"/>
                  <a:t>EURO</a:t>
                </a:r>
              </a:p>
            </c:rich>
          </c:tx>
          <c:layout>
            <c:manualLayout>
              <c:xMode val="edge"/>
              <c:yMode val="edge"/>
              <c:x val="1.8123738469699162E-2"/>
              <c:y val="0.4948632176366877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20635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heSans C4s Plain" panose="020B0502050302020203" pitchFamily="34" charset="0"/>
        </a:defRPr>
      </a:pPr>
      <a:endParaRPr lang="de-DE"/>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3899752790953"/>
          <c:y val="0.11154019859859762"/>
          <c:w val="0.87680554428291246"/>
          <c:h val="0.74138266109990347"/>
        </c:manualLayout>
      </c:layout>
      <c:barChart>
        <c:barDir val="col"/>
        <c:grouping val="clustered"/>
        <c:varyColors val="0"/>
        <c:ser>
          <c:idx val="1"/>
          <c:order val="0"/>
          <c:tx>
            <c:strRef>
              <c:f>Jahre!$A$17</c:f>
              <c:strCache>
                <c:ptCount val="1"/>
                <c:pt idx="0">
                  <c:v>Bruttolohn/gehalt je Beschäftigten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Jahre!$N$1:$S$1</c:f>
              <c:numCache>
                <c:formatCode>General</c:formatCode>
                <c:ptCount val="6"/>
                <c:pt idx="0">
                  <c:v>2015</c:v>
                </c:pt>
                <c:pt idx="1">
                  <c:v>2016</c:v>
                </c:pt>
                <c:pt idx="2">
                  <c:v>2017</c:v>
                </c:pt>
                <c:pt idx="3">
                  <c:v>2018</c:v>
                </c:pt>
                <c:pt idx="4">
                  <c:v>2019</c:v>
                </c:pt>
                <c:pt idx="5">
                  <c:v>2020</c:v>
                </c:pt>
              </c:numCache>
            </c:numRef>
          </c:cat>
          <c:val>
            <c:numRef>
              <c:f>Jahre!$N$17:$S$17</c:f>
              <c:numCache>
                <c:formatCode>#,##0</c:formatCode>
                <c:ptCount val="6"/>
                <c:pt idx="0">
                  <c:v>60042.605210155089</c:v>
                </c:pt>
                <c:pt idx="1">
                  <c:v>61536.764584844095</c:v>
                </c:pt>
                <c:pt idx="2">
                  <c:v>62742.438186871521</c:v>
                </c:pt>
                <c:pt idx="3">
                  <c:v>63049.093170412962</c:v>
                </c:pt>
                <c:pt idx="4">
                  <c:v>64725.035232269787</c:v>
                </c:pt>
                <c:pt idx="5">
                  <c:v>64974.175088770186</c:v>
                </c:pt>
              </c:numCache>
            </c:numRef>
          </c:val>
          <c:extLst>
            <c:ext xmlns:c16="http://schemas.microsoft.com/office/drawing/2014/chart" uri="{C3380CC4-5D6E-409C-BE32-E72D297353CC}">
              <c16:uniqueId val="{00000000-35A4-402F-944A-92650BE5CC36}"/>
            </c:ext>
          </c:extLst>
        </c:ser>
        <c:dLbls>
          <c:showLegendKey val="0"/>
          <c:showVal val="0"/>
          <c:showCatName val="0"/>
          <c:showSerName val="0"/>
          <c:showPercent val="0"/>
          <c:showBubbleSize val="0"/>
        </c:dLbls>
        <c:gapWidth val="219"/>
        <c:axId val="712703624"/>
        <c:axId val="712703952"/>
      </c:barChart>
      <c:catAx>
        <c:axId val="71270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712703952"/>
        <c:crosses val="autoZero"/>
        <c:auto val="1"/>
        <c:lblAlgn val="ctr"/>
        <c:lblOffset val="100"/>
        <c:noMultiLvlLbl val="0"/>
      </c:catAx>
      <c:valAx>
        <c:axId val="712703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r>
                  <a:rPr lang="en-US"/>
                  <a:t>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712703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heSans C4s Plain" panose="020B0502050302020203" pitchFamily="34" charset="0"/>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Tabelle4!$S$5</c:f>
              <c:strCache>
                <c:ptCount val="1"/>
                <c:pt idx="0">
                  <c:v>Veränderung</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9F20-4321-84A1-37B80398FF8D}"/>
              </c:ext>
            </c:extLst>
          </c:dPt>
          <c:dPt>
            <c:idx val="1"/>
            <c:invertIfNegative val="0"/>
            <c:bubble3D val="0"/>
            <c:spPr>
              <a:solidFill>
                <a:srgbClr val="C00000"/>
              </a:solidFill>
              <a:ln>
                <a:noFill/>
              </a:ln>
              <a:effectLst/>
            </c:spPr>
            <c:extLst>
              <c:ext xmlns:c16="http://schemas.microsoft.com/office/drawing/2014/chart" uri="{C3380CC4-5D6E-409C-BE32-E72D297353CC}">
                <c16:uniqueId val="{00000003-9F20-4321-84A1-37B80398FF8D}"/>
              </c:ext>
            </c:extLst>
          </c:dPt>
          <c:dPt>
            <c:idx val="2"/>
            <c:invertIfNegative val="0"/>
            <c:bubble3D val="0"/>
            <c:spPr>
              <a:solidFill>
                <a:srgbClr val="C00000"/>
              </a:solidFill>
              <a:ln>
                <a:noFill/>
              </a:ln>
              <a:effectLst/>
            </c:spPr>
            <c:extLst>
              <c:ext xmlns:c16="http://schemas.microsoft.com/office/drawing/2014/chart" uri="{C3380CC4-5D6E-409C-BE32-E72D297353CC}">
                <c16:uniqueId val="{00000005-9F20-4321-84A1-37B80398FF8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Tabelle4!$B$6:$B$16</c:f>
              <c:strCache>
                <c:ptCount val="11"/>
                <c:pt idx="0">
                  <c:v>Chemisch-pharmazeutische Industrie</c:v>
                </c:pt>
                <c:pt idx="1">
                  <c:v>Chemische Industrie</c:v>
                </c:pt>
                <c:pt idx="2">
                  <c:v>Pharmazeutische Industrie</c:v>
                </c:pt>
                <c:pt idx="3">
                  <c:v>H. v. pharmazeutischen Grundstoffen</c:v>
                </c:pt>
                <c:pt idx="4">
                  <c:v>H. v. pharmazeutischen Spezialitäten u. sonst. Erzeugnisen</c:v>
                </c:pt>
                <c:pt idx="5">
                  <c:v>H. v. chemischen Grundstoffen</c:v>
                </c:pt>
                <c:pt idx="6">
                  <c:v>H. v. Schädlingsbekämpfungs- u. Pflanzenschutzmitteln</c:v>
                </c:pt>
                <c:pt idx="7">
                  <c:v>H. v. Anstrichmitteln, Druckfarben u. Kitten</c:v>
                </c:pt>
                <c:pt idx="8">
                  <c:v>H. v. Seifen, Wasch-, Reinigungs- u. Körperpflegemitteln</c:v>
                </c:pt>
                <c:pt idx="9">
                  <c:v>H. v. sonstigen chemischen Erzeugnissen</c:v>
                </c:pt>
                <c:pt idx="10">
                  <c:v>H. v.Chemiefasern</c:v>
                </c:pt>
              </c:strCache>
            </c:strRef>
          </c:cat>
          <c:val>
            <c:numRef>
              <c:f>Tabelle4!$S$6:$S$16</c:f>
              <c:numCache>
                <c:formatCode>#,##0</c:formatCode>
                <c:ptCount val="11"/>
                <c:pt idx="0">
                  <c:v>-1226</c:v>
                </c:pt>
                <c:pt idx="1">
                  <c:v>5202</c:v>
                </c:pt>
                <c:pt idx="2">
                  <c:v>-6429</c:v>
                </c:pt>
                <c:pt idx="3">
                  <c:v>291</c:v>
                </c:pt>
                <c:pt idx="4">
                  <c:v>-6719</c:v>
                </c:pt>
                <c:pt idx="5">
                  <c:v>424</c:v>
                </c:pt>
                <c:pt idx="6">
                  <c:v>196</c:v>
                </c:pt>
                <c:pt idx="7">
                  <c:v>-546</c:v>
                </c:pt>
                <c:pt idx="8">
                  <c:v>-399</c:v>
                </c:pt>
                <c:pt idx="9">
                  <c:v>6040</c:v>
                </c:pt>
                <c:pt idx="10">
                  <c:v>-511</c:v>
                </c:pt>
              </c:numCache>
            </c:numRef>
          </c:val>
          <c:extLst>
            <c:ext xmlns:c16="http://schemas.microsoft.com/office/drawing/2014/chart" uri="{C3380CC4-5D6E-409C-BE32-E72D297353CC}">
              <c16:uniqueId val="{00000006-9F20-4321-84A1-37B80398FF8D}"/>
            </c:ext>
          </c:extLst>
        </c:ser>
        <c:dLbls>
          <c:showLegendKey val="0"/>
          <c:showVal val="0"/>
          <c:showCatName val="0"/>
          <c:showSerName val="0"/>
          <c:showPercent val="0"/>
          <c:showBubbleSize val="0"/>
        </c:dLbls>
        <c:gapWidth val="108"/>
        <c:axId val="523526232"/>
        <c:axId val="523529840"/>
      </c:barChart>
      <c:catAx>
        <c:axId val="5235262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523529840"/>
        <c:crosses val="autoZero"/>
        <c:auto val="1"/>
        <c:lblAlgn val="ctr"/>
        <c:lblOffset val="100"/>
        <c:noMultiLvlLbl val="0"/>
      </c:catAx>
      <c:valAx>
        <c:axId val="523529840"/>
        <c:scaling>
          <c:orientation val="minMax"/>
          <c:min val="-10000"/>
        </c:scaling>
        <c:delete val="1"/>
        <c:axPos val="t"/>
        <c:numFmt formatCode="#,##0" sourceLinked="1"/>
        <c:majorTickMark val="out"/>
        <c:minorTickMark val="none"/>
        <c:tickLblPos val="nextTo"/>
        <c:crossAx val="523526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1256122688475018E-2"/>
          <c:y val="0.20197068625246095"/>
          <c:w val="0.89211051517111084"/>
          <c:h val="0.60673312387675682"/>
        </c:manualLayout>
      </c:layout>
      <c:lineChart>
        <c:grouping val="standard"/>
        <c:varyColors val="0"/>
        <c:ser>
          <c:idx val="0"/>
          <c:order val="0"/>
          <c:spPr>
            <a:ln w="34925" cap="rnd">
              <a:solidFill>
                <a:schemeClr val="accent6"/>
              </a:solidFill>
              <a:round/>
            </a:ln>
            <a:effectLst>
              <a:outerShdw blurRad="57150" dist="19050" dir="5400000" algn="ctr" rotWithShape="0">
                <a:srgbClr val="000000">
                  <a:alpha val="63000"/>
                </a:srgbClr>
              </a:outerShdw>
            </a:effectLst>
          </c:spPr>
          <c:marker>
            <c:symbol val="none"/>
          </c:marker>
          <c:cat>
            <c:numRef>
              <c:f>Monate!$BX$3:$EQ$3</c:f>
              <c:numCache>
                <c:formatCode>mmm\-yy</c:formatCode>
                <c:ptCount val="7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numCache>
            </c:numRef>
          </c:cat>
          <c:val>
            <c:numRef>
              <c:f>Monate!$BX$44:$EQ$44</c:f>
              <c:numCache>
                <c:formatCode>0.0</c:formatCode>
                <c:ptCount val="72"/>
                <c:pt idx="0">
                  <c:v>100.2</c:v>
                </c:pt>
                <c:pt idx="1">
                  <c:v>99</c:v>
                </c:pt>
                <c:pt idx="2">
                  <c:v>99</c:v>
                </c:pt>
                <c:pt idx="3">
                  <c:v>99.7</c:v>
                </c:pt>
                <c:pt idx="4">
                  <c:v>100.4</c:v>
                </c:pt>
                <c:pt idx="5">
                  <c:v>100.7</c:v>
                </c:pt>
                <c:pt idx="6">
                  <c:v>101.4</c:v>
                </c:pt>
                <c:pt idx="7">
                  <c:v>101.2</c:v>
                </c:pt>
                <c:pt idx="8">
                  <c:v>100.4</c:v>
                </c:pt>
                <c:pt idx="9">
                  <c:v>99.5</c:v>
                </c:pt>
                <c:pt idx="10">
                  <c:v>99.2</c:v>
                </c:pt>
                <c:pt idx="11">
                  <c:v>99.4</c:v>
                </c:pt>
                <c:pt idx="12">
                  <c:v>98.6</c:v>
                </c:pt>
                <c:pt idx="13">
                  <c:v>97.9</c:v>
                </c:pt>
                <c:pt idx="14">
                  <c:v>97.1</c:v>
                </c:pt>
                <c:pt idx="15">
                  <c:v>97</c:v>
                </c:pt>
                <c:pt idx="16">
                  <c:v>97.3</c:v>
                </c:pt>
                <c:pt idx="17">
                  <c:v>97.5</c:v>
                </c:pt>
                <c:pt idx="18">
                  <c:v>97.6</c:v>
                </c:pt>
                <c:pt idx="19">
                  <c:v>97.6</c:v>
                </c:pt>
                <c:pt idx="20">
                  <c:v>97.6</c:v>
                </c:pt>
                <c:pt idx="21">
                  <c:v>97.8</c:v>
                </c:pt>
                <c:pt idx="22">
                  <c:v>98.3</c:v>
                </c:pt>
                <c:pt idx="23">
                  <c:v>98.3</c:v>
                </c:pt>
                <c:pt idx="24" formatCode="General">
                  <c:v>99.4</c:v>
                </c:pt>
                <c:pt idx="25" formatCode="General">
                  <c:v>100.6</c:v>
                </c:pt>
                <c:pt idx="26" formatCode="General">
                  <c:v>101.5</c:v>
                </c:pt>
                <c:pt idx="27" formatCode="General">
                  <c:v>101.4</c:v>
                </c:pt>
                <c:pt idx="28" formatCode="General">
                  <c:v>101.6</c:v>
                </c:pt>
                <c:pt idx="29" formatCode="General">
                  <c:v>101.4</c:v>
                </c:pt>
                <c:pt idx="30" formatCode="General">
                  <c:v>101.3</c:v>
                </c:pt>
                <c:pt idx="31" formatCode="General">
                  <c:v>100.8</c:v>
                </c:pt>
                <c:pt idx="32" formatCode="General">
                  <c:v>100.9</c:v>
                </c:pt>
                <c:pt idx="33" formatCode="General">
                  <c:v>101.2</c:v>
                </c:pt>
                <c:pt idx="34" formatCode="General">
                  <c:v>101.2</c:v>
                </c:pt>
                <c:pt idx="35" formatCode="General">
                  <c:v>101.7</c:v>
                </c:pt>
                <c:pt idx="36" formatCode="General">
                  <c:v>102.2</c:v>
                </c:pt>
                <c:pt idx="37" formatCode="General">
                  <c:v>102.3</c:v>
                </c:pt>
                <c:pt idx="38" formatCode="General">
                  <c:v>102.4</c:v>
                </c:pt>
                <c:pt idx="39" formatCode="General">
                  <c:v>102.5</c:v>
                </c:pt>
                <c:pt idx="40" formatCode="General">
                  <c:v>102.7</c:v>
                </c:pt>
                <c:pt idx="41" formatCode="General">
                  <c:v>103.2</c:v>
                </c:pt>
                <c:pt idx="42" formatCode="General">
                  <c:v>103.9</c:v>
                </c:pt>
                <c:pt idx="43" formatCode="General">
                  <c:v>104.1</c:v>
                </c:pt>
                <c:pt idx="44" formatCode="General">
                  <c:v>104.3</c:v>
                </c:pt>
                <c:pt idx="45" formatCode="General">
                  <c:v>104.6</c:v>
                </c:pt>
                <c:pt idx="46" formatCode="General">
                  <c:v>104.9</c:v>
                </c:pt>
                <c:pt idx="47" formatCode="General">
                  <c:v>104.2</c:v>
                </c:pt>
                <c:pt idx="48" formatCode="General">
                  <c:v>104.4</c:v>
                </c:pt>
                <c:pt idx="49" formatCode="General">
                  <c:v>103.9</c:v>
                </c:pt>
                <c:pt idx="50" formatCode="General">
                  <c:v>104.2</c:v>
                </c:pt>
                <c:pt idx="51" formatCode="General">
                  <c:v>104.7</c:v>
                </c:pt>
                <c:pt idx="52" formatCode="General">
                  <c:v>105</c:v>
                </c:pt>
                <c:pt idx="53" formatCode="General">
                  <c:v>104.9</c:v>
                </c:pt>
                <c:pt idx="54" formatCode="General">
                  <c:v>104.8</c:v>
                </c:pt>
                <c:pt idx="55" formatCode="General">
                  <c:v>104.6</c:v>
                </c:pt>
                <c:pt idx="56" formatCode="General">
                  <c:v>104.6</c:v>
                </c:pt>
                <c:pt idx="57" formatCode="General">
                  <c:v>104.3</c:v>
                </c:pt>
                <c:pt idx="58" formatCode="General">
                  <c:v>103.9</c:v>
                </c:pt>
                <c:pt idx="59" formatCode="General">
                  <c:v>104</c:v>
                </c:pt>
                <c:pt idx="60" formatCode="General">
                  <c:v>104.4</c:v>
                </c:pt>
                <c:pt idx="61" formatCode="General">
                  <c:v>104.3</c:v>
                </c:pt>
                <c:pt idx="62" formatCode="General">
                  <c:v>103.7</c:v>
                </c:pt>
                <c:pt idx="63" formatCode="General">
                  <c:v>101.5</c:v>
                </c:pt>
                <c:pt idx="64" formatCode="General">
                  <c:v>99.9</c:v>
                </c:pt>
                <c:pt idx="65" formatCode="General">
                  <c:v>100</c:v>
                </c:pt>
                <c:pt idx="66" formatCode="General">
                  <c:v>100.6</c:v>
                </c:pt>
                <c:pt idx="67" formatCode="General">
                  <c:v>101</c:v>
                </c:pt>
                <c:pt idx="68" formatCode="General">
                  <c:v>101.5</c:v>
                </c:pt>
                <c:pt idx="69" formatCode="General">
                  <c:v>101.7</c:v>
                </c:pt>
                <c:pt idx="70" formatCode="General">
                  <c:v>101.4</c:v>
                </c:pt>
                <c:pt idx="71" formatCode="General">
                  <c:v>101.5</c:v>
                </c:pt>
              </c:numCache>
            </c:numRef>
          </c:val>
          <c:smooth val="0"/>
          <c:extLst>
            <c:ext xmlns:c16="http://schemas.microsoft.com/office/drawing/2014/chart" uri="{C3380CC4-5D6E-409C-BE32-E72D297353CC}">
              <c16:uniqueId val="{00000000-A477-4449-867C-85248941917D}"/>
            </c:ext>
          </c:extLst>
        </c:ser>
        <c:dLbls>
          <c:showLegendKey val="0"/>
          <c:showVal val="0"/>
          <c:showCatName val="0"/>
          <c:showSerName val="0"/>
          <c:showPercent val="0"/>
          <c:showBubbleSize val="0"/>
        </c:dLbls>
        <c:smooth val="0"/>
        <c:axId val="305893056"/>
        <c:axId val="305893840"/>
      </c:lineChart>
      <c:dateAx>
        <c:axId val="305893056"/>
        <c:scaling>
          <c:orientation val="minMax"/>
          <c:max val="44166"/>
          <c:min val="42705"/>
        </c:scaling>
        <c:delete val="0"/>
        <c:axPos val="b"/>
        <c:numFmt formatCode="mmm\ yy" sourceLinked="0"/>
        <c:majorTickMark val="out"/>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893840"/>
        <c:crosses val="autoZero"/>
        <c:auto val="1"/>
        <c:lblOffset val="100"/>
        <c:baseTimeUnit val="months"/>
        <c:majorUnit val="2"/>
        <c:majorTimeUnit val="months"/>
        <c:minorUnit val="1"/>
        <c:minorTimeUnit val="months"/>
      </c:dateAx>
      <c:valAx>
        <c:axId val="305893840"/>
        <c:scaling>
          <c:orientation val="minMax"/>
          <c:min val="9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r>
                  <a:rPr lang="de-DE"/>
                  <a:t>Index 2015=100</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58930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22004889975548E-2"/>
          <c:y val="0.17898193760262726"/>
          <c:w val="0.83659331703341488"/>
          <c:h val="0.58949174456641185"/>
        </c:manualLayout>
      </c:layout>
      <c:lineChart>
        <c:grouping val="standard"/>
        <c:varyColors val="0"/>
        <c:ser>
          <c:idx val="0"/>
          <c:order val="0"/>
          <c:spPr>
            <a:ln w="34925" cap="rnd">
              <a:solidFill>
                <a:schemeClr val="accent6"/>
              </a:solidFill>
              <a:round/>
            </a:ln>
            <a:effectLst>
              <a:outerShdw blurRad="57150" dist="19050" dir="5400000" algn="ctr" rotWithShape="0">
                <a:srgbClr val="000000">
                  <a:alpha val="63000"/>
                </a:srgbClr>
              </a:outerShdw>
            </a:effectLst>
          </c:spPr>
          <c:marker>
            <c:symbol val="none"/>
          </c:marker>
          <c:cat>
            <c:numRef>
              <c:f>Monate!$D$1:$EQ$1</c:f>
              <c:numCache>
                <c:formatCode>mmm\-yy</c:formatCode>
                <c:ptCount val="144"/>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numCache>
            </c:numRef>
          </c:cat>
          <c:val>
            <c:numRef>
              <c:f>Monate!$D$44:$EQ$44</c:f>
              <c:numCache>
                <c:formatCode>0.0</c:formatCode>
                <c:ptCount val="144"/>
                <c:pt idx="0">
                  <c:v>100.2</c:v>
                </c:pt>
                <c:pt idx="1">
                  <c:v>100.3</c:v>
                </c:pt>
                <c:pt idx="2">
                  <c:v>100.5</c:v>
                </c:pt>
                <c:pt idx="3">
                  <c:v>100.8</c:v>
                </c:pt>
                <c:pt idx="4">
                  <c:v>100.9</c:v>
                </c:pt>
                <c:pt idx="5">
                  <c:v>100.9</c:v>
                </c:pt>
                <c:pt idx="6">
                  <c:v>101.4</c:v>
                </c:pt>
                <c:pt idx="7">
                  <c:v>101.7</c:v>
                </c:pt>
                <c:pt idx="8">
                  <c:v>101.8</c:v>
                </c:pt>
                <c:pt idx="9">
                  <c:v>101.8</c:v>
                </c:pt>
                <c:pt idx="10">
                  <c:v>101.9</c:v>
                </c:pt>
                <c:pt idx="11">
                  <c:v>102.2</c:v>
                </c:pt>
                <c:pt idx="12">
                  <c:v>102.4</c:v>
                </c:pt>
                <c:pt idx="13">
                  <c:v>102.4</c:v>
                </c:pt>
                <c:pt idx="14">
                  <c:v>102.6</c:v>
                </c:pt>
                <c:pt idx="15">
                  <c:v>102.2</c:v>
                </c:pt>
                <c:pt idx="16">
                  <c:v>102.9</c:v>
                </c:pt>
                <c:pt idx="17">
                  <c:v>102.9</c:v>
                </c:pt>
                <c:pt idx="18">
                  <c:v>103</c:v>
                </c:pt>
                <c:pt idx="19">
                  <c:v>103</c:v>
                </c:pt>
                <c:pt idx="20">
                  <c:v>101.8</c:v>
                </c:pt>
                <c:pt idx="21">
                  <c:v>101.9</c:v>
                </c:pt>
                <c:pt idx="22">
                  <c:v>101.8</c:v>
                </c:pt>
                <c:pt idx="23">
                  <c:v>101.6</c:v>
                </c:pt>
                <c:pt idx="24">
                  <c:v>100.9</c:v>
                </c:pt>
                <c:pt idx="25">
                  <c:v>101</c:v>
                </c:pt>
                <c:pt idx="26">
                  <c:v>101.2</c:v>
                </c:pt>
                <c:pt idx="27">
                  <c:v>101</c:v>
                </c:pt>
                <c:pt idx="28">
                  <c:v>101.1</c:v>
                </c:pt>
                <c:pt idx="29">
                  <c:v>101.2</c:v>
                </c:pt>
                <c:pt idx="30">
                  <c:v>100.8</c:v>
                </c:pt>
                <c:pt idx="31">
                  <c:v>100.6</c:v>
                </c:pt>
                <c:pt idx="32">
                  <c:v>100.6</c:v>
                </c:pt>
                <c:pt idx="33">
                  <c:v>100.6</c:v>
                </c:pt>
                <c:pt idx="34">
                  <c:v>100.5</c:v>
                </c:pt>
                <c:pt idx="35">
                  <c:v>100.5</c:v>
                </c:pt>
                <c:pt idx="36">
                  <c:v>100.4</c:v>
                </c:pt>
                <c:pt idx="37">
                  <c:v>100.4</c:v>
                </c:pt>
                <c:pt idx="38">
                  <c:v>100.5</c:v>
                </c:pt>
                <c:pt idx="39">
                  <c:v>100.9</c:v>
                </c:pt>
                <c:pt idx="40">
                  <c:v>100.9</c:v>
                </c:pt>
                <c:pt idx="41">
                  <c:v>100.9</c:v>
                </c:pt>
                <c:pt idx="42">
                  <c:v>99.7</c:v>
                </c:pt>
                <c:pt idx="43">
                  <c:v>99.8</c:v>
                </c:pt>
                <c:pt idx="44">
                  <c:v>99.7</c:v>
                </c:pt>
                <c:pt idx="45">
                  <c:v>99.6</c:v>
                </c:pt>
                <c:pt idx="46">
                  <c:v>99.8</c:v>
                </c:pt>
                <c:pt idx="47">
                  <c:v>99.6</c:v>
                </c:pt>
                <c:pt idx="48">
                  <c:v>99.7</c:v>
                </c:pt>
                <c:pt idx="49">
                  <c:v>99.7</c:v>
                </c:pt>
                <c:pt idx="50">
                  <c:v>99.7</c:v>
                </c:pt>
                <c:pt idx="51">
                  <c:v>99.8</c:v>
                </c:pt>
                <c:pt idx="52">
                  <c:v>99.6</c:v>
                </c:pt>
                <c:pt idx="53">
                  <c:v>99.6</c:v>
                </c:pt>
                <c:pt idx="54">
                  <c:v>99.6</c:v>
                </c:pt>
                <c:pt idx="55">
                  <c:v>99.6</c:v>
                </c:pt>
                <c:pt idx="56">
                  <c:v>99.7</c:v>
                </c:pt>
                <c:pt idx="57">
                  <c:v>99.7</c:v>
                </c:pt>
                <c:pt idx="58">
                  <c:v>99.7</c:v>
                </c:pt>
                <c:pt idx="59">
                  <c:v>99.9</c:v>
                </c:pt>
                <c:pt idx="60">
                  <c:v>100</c:v>
                </c:pt>
                <c:pt idx="61">
                  <c:v>100.1</c:v>
                </c:pt>
                <c:pt idx="62">
                  <c:v>100.1</c:v>
                </c:pt>
                <c:pt idx="63">
                  <c:v>100</c:v>
                </c:pt>
                <c:pt idx="64">
                  <c:v>99.9</c:v>
                </c:pt>
                <c:pt idx="65">
                  <c:v>99.9</c:v>
                </c:pt>
                <c:pt idx="66">
                  <c:v>99.7</c:v>
                </c:pt>
                <c:pt idx="67">
                  <c:v>99.6</c:v>
                </c:pt>
                <c:pt idx="68">
                  <c:v>99.5</c:v>
                </c:pt>
                <c:pt idx="69">
                  <c:v>99.5</c:v>
                </c:pt>
                <c:pt idx="70">
                  <c:v>99.5</c:v>
                </c:pt>
                <c:pt idx="71">
                  <c:v>99.5</c:v>
                </c:pt>
                <c:pt idx="72">
                  <c:v>99.9</c:v>
                </c:pt>
                <c:pt idx="73">
                  <c:v>100</c:v>
                </c:pt>
                <c:pt idx="74">
                  <c:v>100</c:v>
                </c:pt>
                <c:pt idx="75">
                  <c:v>99.8</c:v>
                </c:pt>
                <c:pt idx="76">
                  <c:v>99.9</c:v>
                </c:pt>
                <c:pt idx="77">
                  <c:v>100</c:v>
                </c:pt>
                <c:pt idx="78">
                  <c:v>100</c:v>
                </c:pt>
                <c:pt idx="79">
                  <c:v>100</c:v>
                </c:pt>
                <c:pt idx="80">
                  <c:v>100</c:v>
                </c:pt>
                <c:pt idx="81">
                  <c:v>100</c:v>
                </c:pt>
                <c:pt idx="82">
                  <c:v>100.1</c:v>
                </c:pt>
                <c:pt idx="83">
                  <c:v>100.1</c:v>
                </c:pt>
                <c:pt idx="84">
                  <c:v>100.2</c:v>
                </c:pt>
                <c:pt idx="85">
                  <c:v>100.4</c:v>
                </c:pt>
                <c:pt idx="86">
                  <c:v>100.4</c:v>
                </c:pt>
                <c:pt idx="87">
                  <c:v>100.3</c:v>
                </c:pt>
                <c:pt idx="88">
                  <c:v>100.4</c:v>
                </c:pt>
                <c:pt idx="89">
                  <c:v>100.4</c:v>
                </c:pt>
                <c:pt idx="90">
                  <c:v>100.6</c:v>
                </c:pt>
                <c:pt idx="91">
                  <c:v>100.3</c:v>
                </c:pt>
                <c:pt idx="92">
                  <c:v>100.7</c:v>
                </c:pt>
                <c:pt idx="93">
                  <c:v>100.7</c:v>
                </c:pt>
                <c:pt idx="94">
                  <c:v>100.8</c:v>
                </c:pt>
                <c:pt idx="95">
                  <c:v>100.7</c:v>
                </c:pt>
                <c:pt idx="96">
                  <c:v>101.4</c:v>
                </c:pt>
                <c:pt idx="97" formatCode="General">
                  <c:v>101.3</c:v>
                </c:pt>
                <c:pt idx="98" formatCode="General">
                  <c:v>101.4</c:v>
                </c:pt>
                <c:pt idx="99" formatCode="General">
                  <c:v>101.3</c:v>
                </c:pt>
                <c:pt idx="100" formatCode="General">
                  <c:v>101.4</c:v>
                </c:pt>
                <c:pt idx="101" formatCode="General">
                  <c:v>101.3</c:v>
                </c:pt>
                <c:pt idx="102" formatCode="General">
                  <c:v>101.3</c:v>
                </c:pt>
                <c:pt idx="103" formatCode="General">
                  <c:v>101.3</c:v>
                </c:pt>
                <c:pt idx="104" formatCode="General">
                  <c:v>101.4</c:v>
                </c:pt>
                <c:pt idx="105" formatCode="General">
                  <c:v>101.4</c:v>
                </c:pt>
                <c:pt idx="106" formatCode="General">
                  <c:v>101.4</c:v>
                </c:pt>
                <c:pt idx="107" formatCode="General">
                  <c:v>101.4</c:v>
                </c:pt>
                <c:pt idx="108" formatCode="General">
                  <c:v>101.7</c:v>
                </c:pt>
                <c:pt idx="109" formatCode="General">
                  <c:v>101.7</c:v>
                </c:pt>
                <c:pt idx="110" formatCode="General">
                  <c:v>101.6</c:v>
                </c:pt>
                <c:pt idx="111" formatCode="General">
                  <c:v>101.9</c:v>
                </c:pt>
                <c:pt idx="112" formatCode="General">
                  <c:v>101.9</c:v>
                </c:pt>
                <c:pt idx="113" formatCode="General">
                  <c:v>101.8</c:v>
                </c:pt>
                <c:pt idx="114" formatCode="General">
                  <c:v>102.1</c:v>
                </c:pt>
                <c:pt idx="115" formatCode="General">
                  <c:v>102.1</c:v>
                </c:pt>
                <c:pt idx="116" formatCode="General">
                  <c:v>102.2</c:v>
                </c:pt>
                <c:pt idx="117" formatCode="General">
                  <c:v>102.3</c:v>
                </c:pt>
                <c:pt idx="118" formatCode="General">
                  <c:v>102.4</c:v>
                </c:pt>
                <c:pt idx="119" formatCode="General">
                  <c:v>102.3</c:v>
                </c:pt>
                <c:pt idx="120" formatCode="General">
                  <c:v>102.5</c:v>
                </c:pt>
                <c:pt idx="121" formatCode="General">
                  <c:v>102.4</c:v>
                </c:pt>
                <c:pt idx="122" formatCode="General">
                  <c:v>102.6</c:v>
                </c:pt>
                <c:pt idx="123" formatCode="General">
                  <c:v>102.9</c:v>
                </c:pt>
                <c:pt idx="124" formatCode="General">
                  <c:v>102.9</c:v>
                </c:pt>
                <c:pt idx="125" formatCode="General">
                  <c:v>103.2</c:v>
                </c:pt>
                <c:pt idx="126" formatCode="General">
                  <c:v>103.4</c:v>
                </c:pt>
                <c:pt idx="127" formatCode="General">
                  <c:v>103.3</c:v>
                </c:pt>
                <c:pt idx="128" formatCode="General">
                  <c:v>103.3</c:v>
                </c:pt>
                <c:pt idx="129" formatCode="General">
                  <c:v>103</c:v>
                </c:pt>
                <c:pt idx="130" formatCode="General">
                  <c:v>103</c:v>
                </c:pt>
                <c:pt idx="131" formatCode="General">
                  <c:v>103</c:v>
                </c:pt>
                <c:pt idx="132" formatCode="General">
                  <c:v>103.4</c:v>
                </c:pt>
                <c:pt idx="133" formatCode="General">
                  <c:v>103.6</c:v>
                </c:pt>
                <c:pt idx="134" formatCode="General">
                  <c:v>104.1</c:v>
                </c:pt>
                <c:pt idx="135" formatCode="General">
                  <c:v>104.2</c:v>
                </c:pt>
                <c:pt idx="136" formatCode="General">
                  <c:v>104.3</c:v>
                </c:pt>
                <c:pt idx="137" formatCode="General">
                  <c:v>104.4</c:v>
                </c:pt>
                <c:pt idx="138" formatCode="General">
                  <c:v>104.4</c:v>
                </c:pt>
                <c:pt idx="139" formatCode="General">
                  <c:v>104.4</c:v>
                </c:pt>
                <c:pt idx="140" formatCode="General">
                  <c:v>104.4</c:v>
                </c:pt>
                <c:pt idx="141" formatCode="General">
                  <c:v>104.4</c:v>
                </c:pt>
                <c:pt idx="142" formatCode="General">
                  <c:v>104.5</c:v>
                </c:pt>
                <c:pt idx="143" formatCode="General">
                  <c:v>104.4</c:v>
                </c:pt>
              </c:numCache>
            </c:numRef>
          </c:val>
          <c:smooth val="0"/>
          <c:extLst>
            <c:ext xmlns:c16="http://schemas.microsoft.com/office/drawing/2014/chart" uri="{C3380CC4-5D6E-409C-BE32-E72D297353CC}">
              <c16:uniqueId val="{00000000-428D-4256-9CBA-2EF0F8DA7FB0}"/>
            </c:ext>
          </c:extLst>
        </c:ser>
        <c:dLbls>
          <c:showLegendKey val="0"/>
          <c:showVal val="0"/>
          <c:showCatName val="0"/>
          <c:showSerName val="0"/>
          <c:showPercent val="0"/>
          <c:showBubbleSize val="0"/>
        </c:dLbls>
        <c:smooth val="0"/>
        <c:axId val="180769608"/>
        <c:axId val="180766080"/>
      </c:lineChart>
      <c:dateAx>
        <c:axId val="180769608"/>
        <c:scaling>
          <c:orientation val="minMax"/>
          <c:max val="44166"/>
          <c:min val="42705"/>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180766080"/>
        <c:crosses val="autoZero"/>
        <c:auto val="1"/>
        <c:lblOffset val="100"/>
        <c:baseTimeUnit val="months"/>
        <c:majorUnit val="2"/>
        <c:majorTimeUnit val="months"/>
        <c:minorUnit val="1"/>
      </c:dateAx>
      <c:valAx>
        <c:axId val="180766080"/>
        <c:scaling>
          <c:orientation val="minMax"/>
          <c:min val="9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r>
                  <a:rPr lang="de-DE" dirty="0"/>
                  <a:t>Index 2015=100</a:t>
                </a:r>
              </a:p>
            </c:rich>
          </c:tx>
          <c:layout>
            <c:manualLayout>
              <c:xMode val="edge"/>
              <c:yMode val="edge"/>
              <c:x val="1.9559902200488997E-2"/>
              <c:y val="0.3374388294705750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1807696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51737977197292"/>
          <c:y val="9.1192037214424093E-2"/>
          <c:w val="0.55717705820848562"/>
          <c:h val="0.80062166952679792"/>
        </c:manualLayout>
      </c:layout>
      <c:barChart>
        <c:barDir val="bar"/>
        <c:grouping val="clustered"/>
        <c:varyColors val="0"/>
        <c:ser>
          <c:idx val="0"/>
          <c:order val="0"/>
          <c:tx>
            <c:strRef>
              <c:f>Charts!$B$32</c:f>
              <c:strCache>
                <c:ptCount val="1"/>
                <c:pt idx="0">
                  <c:v>2020</c:v>
                </c:pt>
              </c:strCache>
            </c:strRef>
          </c:tx>
          <c:spPr>
            <a:solidFill>
              <a:schemeClr val="accent2"/>
            </a:solidFill>
            <a:ln>
              <a:noFill/>
            </a:ln>
            <a:effectLst/>
          </c:spPr>
          <c:invertIfNegative val="0"/>
          <c:dLbls>
            <c:dLbl>
              <c:idx val="0"/>
              <c:layout>
                <c:manualLayout>
                  <c:x val="-4.488605590967796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F9-4CFA-83AC-6B484F439C9F}"/>
                </c:ext>
              </c:extLst>
            </c:dLbl>
            <c:dLbl>
              <c:idx val="1"/>
              <c:layout>
                <c:manualLayout>
                  <c:x val="-2.4982988237581415E-3"/>
                  <c:y val="3.46770650533555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F9-4CFA-83AC-6B484F439C9F}"/>
                </c:ext>
              </c:extLst>
            </c:dLbl>
            <c:dLbl>
              <c:idx val="2"/>
              <c:layout>
                <c:manualLayout>
                  <c:x val="-2.128622811037509E-3"/>
                  <c:y val="2.7304775638920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F9-4CFA-83AC-6B484F439C9F}"/>
                </c:ext>
              </c:extLst>
            </c:dLbl>
            <c:dLbl>
              <c:idx val="3"/>
              <c:layout>
                <c:manualLayout>
                  <c:x val="-3.74619839186768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F9-4CFA-83AC-6B484F439C9F}"/>
                </c:ext>
              </c:extLst>
            </c:dLbl>
            <c:dLbl>
              <c:idx val="4"/>
              <c:layout>
                <c:manualLayout>
                  <c:x val="-1.2698412698412698E-3"/>
                  <c:y val="1.2714776970708235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F9-4CFA-83AC-6B484F439C9F}"/>
                </c:ext>
              </c:extLst>
            </c:dLbl>
            <c:dLbl>
              <c:idx val="5"/>
              <c:layout>
                <c:manualLayout>
                  <c:x val="-1.45467927620158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F9-4CFA-83AC-6B484F439C9F}"/>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Charts!$A$33:$A$38</c:f>
              <c:strCache>
                <c:ptCount val="6"/>
                <c:pt idx="0">
                  <c:v>H. v. Chemischen Erzeugnissen</c:v>
                </c:pt>
                <c:pt idx="1">
                  <c:v>H. v. Chemischen Grundstoffen</c:v>
                </c:pt>
                <c:pt idx="2">
                  <c:v>H. v. Schädlingsbekämpfungs- u. Pflanzenschutzmitteln</c:v>
                </c:pt>
                <c:pt idx="3">
                  <c:v>H. v. Anstrichmitteln, Druckfarben u. Kitten</c:v>
                </c:pt>
                <c:pt idx="4">
                  <c:v>H. v. Seifen, Wasch-, Reinigungs- u. Körperpflegemitteln</c:v>
                </c:pt>
                <c:pt idx="5">
                  <c:v>H. v. sonstigen chemischen Erzeugnissen</c:v>
                </c:pt>
              </c:strCache>
            </c:strRef>
          </c:cat>
          <c:val>
            <c:numRef>
              <c:f>Charts!$B$33:$B$38</c:f>
              <c:numCache>
                <c:formatCode>0.0</c:formatCode>
                <c:ptCount val="6"/>
                <c:pt idx="0">
                  <c:v>1.6102522938382795</c:v>
                </c:pt>
                <c:pt idx="1">
                  <c:v>0.24248649514740889</c:v>
                </c:pt>
                <c:pt idx="2">
                  <c:v>2.96267260128471</c:v>
                </c:pt>
                <c:pt idx="3">
                  <c:v>-1.6028020947319126</c:v>
                </c:pt>
                <c:pt idx="4">
                  <c:v>-0.92518955479717591</c:v>
                </c:pt>
                <c:pt idx="5">
                  <c:v>10.738503614218638</c:v>
                </c:pt>
              </c:numCache>
            </c:numRef>
          </c:val>
          <c:extLst>
            <c:ext xmlns:c16="http://schemas.microsoft.com/office/drawing/2014/chart" uri="{C3380CC4-5D6E-409C-BE32-E72D297353CC}">
              <c16:uniqueId val="{00000006-E9F9-4CFA-83AC-6B484F439C9F}"/>
            </c:ext>
          </c:extLst>
        </c:ser>
        <c:dLbls>
          <c:showLegendKey val="0"/>
          <c:showVal val="0"/>
          <c:showCatName val="0"/>
          <c:showSerName val="0"/>
          <c:showPercent val="0"/>
          <c:showBubbleSize val="0"/>
        </c:dLbls>
        <c:gapWidth val="150"/>
        <c:axId val="307471552"/>
        <c:axId val="307471160"/>
      </c:barChart>
      <c:catAx>
        <c:axId val="307471552"/>
        <c:scaling>
          <c:orientation val="maxMin"/>
        </c:scaling>
        <c:delete val="0"/>
        <c:axPos val="l"/>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7471160"/>
        <c:crosses val="autoZero"/>
        <c:auto val="1"/>
        <c:lblAlgn val="ctr"/>
        <c:lblOffset val="100"/>
        <c:noMultiLvlLbl val="0"/>
      </c:catAx>
      <c:valAx>
        <c:axId val="307471160"/>
        <c:scaling>
          <c:orientation val="minMax"/>
          <c:min val="-7"/>
        </c:scaling>
        <c:delete val="1"/>
        <c:axPos val="t"/>
        <c:numFmt formatCode="0.0" sourceLinked="1"/>
        <c:majorTickMark val="out"/>
        <c:minorTickMark val="none"/>
        <c:tickLblPos val="nextTo"/>
        <c:crossAx val="3074715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5087023159042937"/>
          <c:y val="3.6849038050145735E-2"/>
          <c:w val="0.68592971993010887"/>
          <c:h val="0.94367942569028984"/>
        </c:manualLayout>
      </c:layout>
      <c:bar3DChart>
        <c:barDir val="bar"/>
        <c:grouping val="clustered"/>
        <c:varyColors val="0"/>
        <c:ser>
          <c:idx val="0"/>
          <c:order val="0"/>
          <c:tx>
            <c:strRef>
              <c:f>Alexandra!$E$86</c:f>
              <c:strCache>
                <c:ptCount val="1"/>
                <c:pt idx="0">
                  <c:v>31.12.2020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extLst>
              <c:ext xmlns:c16="http://schemas.microsoft.com/office/drawing/2014/chart" uri="{C3380CC4-5D6E-409C-BE32-E72D297353CC}">
                <c16:uniqueId val="{00000000-36A0-45D2-993D-8707EBD0BD40}"/>
              </c:ext>
            </c:extLst>
          </c:dPt>
          <c:dPt>
            <c:idx val="1"/>
            <c:invertIfNegative val="0"/>
            <c:bubble3D val="0"/>
            <c:extLst>
              <c:ext xmlns:c16="http://schemas.microsoft.com/office/drawing/2014/chart" uri="{C3380CC4-5D6E-409C-BE32-E72D297353CC}">
                <c16:uniqueId val="{00000001-36A0-45D2-993D-8707EBD0BD40}"/>
              </c:ext>
            </c:extLst>
          </c:dPt>
          <c:dPt>
            <c:idx val="2"/>
            <c:invertIfNegative val="0"/>
            <c:bubble3D val="0"/>
            <c:extLst>
              <c:ext xmlns:c16="http://schemas.microsoft.com/office/drawing/2014/chart" uri="{C3380CC4-5D6E-409C-BE32-E72D297353CC}">
                <c16:uniqueId val="{00000002-36A0-45D2-993D-8707EBD0BD40}"/>
              </c:ext>
            </c:extLst>
          </c:dPt>
          <c:dLbls>
            <c:dLbl>
              <c:idx val="1"/>
              <c:layout>
                <c:manualLayout>
                  <c:x val="1.4669926650366748E-2"/>
                  <c:y val="1.6420361247947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A0-45D2-993D-8707EBD0BD4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Alexandra!$C$87:$C$89</c:f>
              <c:strCache>
                <c:ptCount val="3"/>
                <c:pt idx="0">
                  <c:v>H. v. Pharmazeutischen Erzeugnissen</c:v>
                </c:pt>
                <c:pt idx="1">
                  <c:v>H. v. Pharmazeutischen Grundstoffen</c:v>
                </c:pt>
                <c:pt idx="2">
                  <c:v>H. v. Pharmazeutischen Spezialitäten</c:v>
                </c:pt>
              </c:strCache>
            </c:strRef>
          </c:cat>
          <c:val>
            <c:numRef>
              <c:f>Alexandra!$E$87:$E$89</c:f>
              <c:numCache>
                <c:formatCode>0.0</c:formatCode>
                <c:ptCount val="3"/>
                <c:pt idx="0">
                  <c:v>-5.4789899255334635</c:v>
                </c:pt>
                <c:pt idx="1">
                  <c:v>4.2763884457751402</c:v>
                </c:pt>
                <c:pt idx="2">
                  <c:v>-6.0783055827989196</c:v>
                </c:pt>
              </c:numCache>
            </c:numRef>
          </c:val>
          <c:extLst>
            <c:ext xmlns:c16="http://schemas.microsoft.com/office/drawing/2014/chart" uri="{C3380CC4-5D6E-409C-BE32-E72D297353CC}">
              <c16:uniqueId val="{00000003-36A0-45D2-993D-8707EBD0BD40}"/>
            </c:ext>
          </c:extLst>
        </c:ser>
        <c:dLbls>
          <c:showLegendKey val="0"/>
          <c:showVal val="0"/>
          <c:showCatName val="0"/>
          <c:showSerName val="0"/>
          <c:showPercent val="0"/>
          <c:showBubbleSize val="0"/>
        </c:dLbls>
        <c:gapWidth val="150"/>
        <c:shape val="box"/>
        <c:axId val="268122488"/>
        <c:axId val="268119744"/>
        <c:axId val="0"/>
      </c:bar3DChart>
      <c:catAx>
        <c:axId val="268122488"/>
        <c:scaling>
          <c:orientation val="maxMin"/>
        </c:scaling>
        <c:delete val="0"/>
        <c:axPos val="l"/>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268119744"/>
        <c:crosses val="autoZero"/>
        <c:auto val="1"/>
        <c:lblAlgn val="ctr"/>
        <c:lblOffset val="100"/>
        <c:tickLblSkip val="1"/>
        <c:tickMarkSkip val="1"/>
        <c:noMultiLvlLbl val="0"/>
      </c:catAx>
      <c:valAx>
        <c:axId val="268119744"/>
        <c:scaling>
          <c:orientation val="minMax"/>
          <c:max val="5"/>
          <c:min val="-9"/>
        </c:scaling>
        <c:delete val="1"/>
        <c:axPos val="b"/>
        <c:numFmt formatCode="0.0" sourceLinked="1"/>
        <c:majorTickMark val="out"/>
        <c:minorTickMark val="none"/>
        <c:tickLblPos val="nextTo"/>
        <c:crossAx val="268122488"/>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Charts!$B$70</c:f>
              <c:strCache>
                <c:ptCount val="1"/>
                <c:pt idx="0">
                  <c:v>31.12.2020</c:v>
                </c:pt>
              </c:strCache>
            </c:strRef>
          </c:tx>
          <c:spPr>
            <a:solidFill>
              <a:schemeClr val="accent1"/>
            </a:solidFill>
            <a:ln>
              <a:noFill/>
            </a:ln>
            <a:effectLst/>
          </c:spPr>
          <c:invertIfNegative val="0"/>
          <c:dLbls>
            <c:dLbl>
              <c:idx val="2"/>
              <c:layout>
                <c:manualLayout>
                  <c:x val="1.907637081845456E-3"/>
                  <c:y val="-3.37927295865753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43-4FFD-A479-1DFFD8953B03}"/>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Charts!$A$71:$A$76</c:f>
              <c:strCache>
                <c:ptCount val="6"/>
                <c:pt idx="0">
                  <c:v>H. v. Chemischen Erzeugnissen</c:v>
                </c:pt>
                <c:pt idx="1">
                  <c:v>H. v. Chemischen Grundstoffen</c:v>
                </c:pt>
                <c:pt idx="2">
                  <c:v>H. v. Schädlingsbekämpfungs- u. Pflanzenschutzmitteln</c:v>
                </c:pt>
                <c:pt idx="3">
                  <c:v>H. v. Anstrichmitteln, Druckfarben u. Kitten</c:v>
                </c:pt>
                <c:pt idx="4">
                  <c:v>H. v. Seifen, Wasch-, Reinigungs- u. Körperpflegemitteln</c:v>
                </c:pt>
                <c:pt idx="5">
                  <c:v>H. v. sonstigen chemischen Erzeugnissen</c:v>
                </c:pt>
              </c:strCache>
            </c:strRef>
          </c:cat>
          <c:val>
            <c:numRef>
              <c:f>Charts!$B$71:$B$76</c:f>
              <c:numCache>
                <c:formatCode>0.0</c:formatCode>
                <c:ptCount val="6"/>
                <c:pt idx="0">
                  <c:v>-2.9765833145801825</c:v>
                </c:pt>
                <c:pt idx="1">
                  <c:v>-8.5085661447310592</c:v>
                </c:pt>
                <c:pt idx="2">
                  <c:v>-10.270068713638636</c:v>
                </c:pt>
                <c:pt idx="3">
                  <c:v>-2.6257552717056609</c:v>
                </c:pt>
                <c:pt idx="4">
                  <c:v>-3.0379094675867693</c:v>
                </c:pt>
                <c:pt idx="5">
                  <c:v>22.738151251390331</c:v>
                </c:pt>
              </c:numCache>
            </c:numRef>
          </c:val>
          <c:extLst>
            <c:ext xmlns:c16="http://schemas.microsoft.com/office/drawing/2014/chart" uri="{C3380CC4-5D6E-409C-BE32-E72D297353CC}">
              <c16:uniqueId val="{00000001-5343-4FFD-A479-1DFFD8953B03}"/>
            </c:ext>
          </c:extLst>
        </c:ser>
        <c:dLbls>
          <c:showLegendKey val="0"/>
          <c:showVal val="0"/>
          <c:showCatName val="0"/>
          <c:showSerName val="0"/>
          <c:showPercent val="0"/>
          <c:showBubbleSize val="0"/>
        </c:dLbls>
        <c:gapWidth val="182"/>
        <c:axId val="307475472"/>
        <c:axId val="307469592"/>
      </c:barChart>
      <c:catAx>
        <c:axId val="30747547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307469592"/>
        <c:crosses val="autoZero"/>
        <c:auto val="1"/>
        <c:lblAlgn val="ctr"/>
        <c:lblOffset val="100"/>
        <c:noMultiLvlLbl val="0"/>
      </c:catAx>
      <c:valAx>
        <c:axId val="307469592"/>
        <c:scaling>
          <c:orientation val="minMax"/>
          <c:min val="-16"/>
        </c:scaling>
        <c:delete val="1"/>
        <c:axPos val="t"/>
        <c:numFmt formatCode="0.0" sourceLinked="1"/>
        <c:majorTickMark val="out"/>
        <c:minorTickMark val="none"/>
        <c:tickLblPos val="nextTo"/>
        <c:crossAx val="30747547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TheSans C4s Plain" panose="020B0502050302020203"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682151589242053"/>
          <c:y val="0.1297208538587849"/>
          <c:w val="0.64320723357013132"/>
          <c:h val="0.83579742187398987"/>
        </c:manualLayout>
      </c:layout>
      <c:bar3DChart>
        <c:barDir val="bar"/>
        <c:grouping val="clustered"/>
        <c:varyColors val="0"/>
        <c:ser>
          <c:idx val="0"/>
          <c:order val="0"/>
          <c:tx>
            <c:strRef>
              <c:f>Alexandra!$P$86</c:f>
              <c:strCache>
                <c:ptCount val="1"/>
                <c:pt idx="0">
                  <c:v>31.12.2020</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0"/>
            <c:invertIfNegative val="0"/>
            <c:bubble3D val="0"/>
            <c:extLst>
              <c:ext xmlns:c16="http://schemas.microsoft.com/office/drawing/2014/chart" uri="{C3380CC4-5D6E-409C-BE32-E72D297353CC}">
                <c16:uniqueId val="{00000000-7AD3-4A19-84BB-764F911B7A9D}"/>
              </c:ext>
            </c:extLst>
          </c:dPt>
          <c:dPt>
            <c:idx val="1"/>
            <c:invertIfNegative val="0"/>
            <c:bubble3D val="0"/>
            <c:extLst>
              <c:ext xmlns:c16="http://schemas.microsoft.com/office/drawing/2014/chart" uri="{C3380CC4-5D6E-409C-BE32-E72D297353CC}">
                <c16:uniqueId val="{00000001-7AD3-4A19-84BB-764F911B7A9D}"/>
              </c:ext>
            </c:extLst>
          </c:dPt>
          <c:dPt>
            <c:idx val="2"/>
            <c:invertIfNegative val="0"/>
            <c:bubble3D val="0"/>
            <c:extLst>
              <c:ext xmlns:c16="http://schemas.microsoft.com/office/drawing/2014/chart" uri="{C3380CC4-5D6E-409C-BE32-E72D297353CC}">
                <c16:uniqueId val="{00000002-7AD3-4A19-84BB-764F911B7A9D}"/>
              </c:ext>
            </c:extLst>
          </c:dPt>
          <c:dLbls>
            <c:dLbl>
              <c:idx val="0"/>
              <c:layout>
                <c:manualLayout>
                  <c:x val="1.630376887485701E-3"/>
                  <c:y val="6.56917885264347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D3-4A19-84BB-764F911B7A9D}"/>
                </c:ext>
              </c:extLst>
            </c:dLbl>
            <c:dLbl>
              <c:idx val="1"/>
              <c:layout>
                <c:manualLayout>
                  <c:x val="1.7930423733708102E-2"/>
                  <c:y val="1.970624361609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D3-4A19-84BB-764F911B7A9D}"/>
                </c:ext>
              </c:extLst>
            </c:dLbl>
            <c:dLbl>
              <c:idx val="2"/>
              <c:layout>
                <c:manualLayout>
                  <c:x val="1.6305052333006052E-3"/>
                  <c:y val="9.8537682789651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D3-4A19-84BB-764F911B7A9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Alexandra!$N$87:$N$89</c:f>
              <c:strCache>
                <c:ptCount val="3"/>
                <c:pt idx="0">
                  <c:v>H. v. Pharmazeutischen Erzeugnissen</c:v>
                </c:pt>
                <c:pt idx="1">
                  <c:v>H. v. Pharmazeutischen Grundsstoffen</c:v>
                </c:pt>
                <c:pt idx="2">
                  <c:v>H. v. Pharmazeutischen Spezialitäten</c:v>
                </c:pt>
              </c:strCache>
            </c:strRef>
          </c:cat>
          <c:val>
            <c:numRef>
              <c:f>Alexandra!$P$87:$P$89</c:f>
              <c:numCache>
                <c:formatCode>0.0</c:formatCode>
                <c:ptCount val="3"/>
                <c:pt idx="0">
                  <c:v>-8.348370194492281</c:v>
                </c:pt>
                <c:pt idx="1">
                  <c:v>3.3873508890389377</c:v>
                </c:pt>
                <c:pt idx="2">
                  <c:v>-8.7027708783183488</c:v>
                </c:pt>
              </c:numCache>
            </c:numRef>
          </c:val>
          <c:extLst>
            <c:ext xmlns:c16="http://schemas.microsoft.com/office/drawing/2014/chart" uri="{C3380CC4-5D6E-409C-BE32-E72D297353CC}">
              <c16:uniqueId val="{00000003-7AD3-4A19-84BB-764F911B7A9D}"/>
            </c:ext>
          </c:extLst>
        </c:ser>
        <c:dLbls>
          <c:showLegendKey val="0"/>
          <c:showVal val="0"/>
          <c:showCatName val="0"/>
          <c:showSerName val="0"/>
          <c:showPercent val="0"/>
          <c:showBubbleSize val="0"/>
        </c:dLbls>
        <c:gapWidth val="150"/>
        <c:shape val="box"/>
        <c:axId val="268118176"/>
        <c:axId val="268120920"/>
        <c:axId val="0"/>
      </c:bar3DChart>
      <c:catAx>
        <c:axId val="268118176"/>
        <c:scaling>
          <c:orientation val="maxMin"/>
        </c:scaling>
        <c:delete val="0"/>
        <c:axPos val="l"/>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268120920"/>
        <c:crosses val="autoZero"/>
        <c:auto val="1"/>
        <c:lblAlgn val="ctr"/>
        <c:lblOffset val="100"/>
        <c:tickLblSkip val="1"/>
        <c:tickMarkSkip val="1"/>
        <c:noMultiLvlLbl val="0"/>
      </c:catAx>
      <c:valAx>
        <c:axId val="268120920"/>
        <c:scaling>
          <c:orientation val="minMax"/>
          <c:max val="4"/>
          <c:min val="-13"/>
        </c:scaling>
        <c:delete val="1"/>
        <c:axPos val="b"/>
        <c:numFmt formatCode="0.0" sourceLinked="1"/>
        <c:majorTickMark val="out"/>
        <c:minorTickMark val="none"/>
        <c:tickLblPos val="nextTo"/>
        <c:crossAx val="268118176"/>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Tabelle3!$A$8</c:f>
              <c:strCache>
                <c:ptCount val="1"/>
                <c:pt idx="0">
                  <c:v>Inlandsumsatz</c:v>
                </c:pt>
              </c:strCache>
            </c:strRef>
          </c:tx>
          <c:spPr>
            <a:solidFill>
              <a:schemeClr val="accent1">
                <a:lumMod val="75000"/>
              </a:schemeClr>
            </a:solidFill>
            <a:ln>
              <a:solidFill>
                <a:srgbClr val="000000"/>
              </a:solidFill>
            </a:ln>
            <a:effectLst/>
          </c:spPr>
          <c:invertIfNegative val="0"/>
          <c:dLbls>
            <c:spPr>
              <a:noFill/>
              <a:ln>
                <a:noFill/>
              </a:ln>
              <a:effectLst/>
            </c:spPr>
            <c:txPr>
              <a:bodyPr rot="0" spcFirstLastPara="1" vertOverflow="ellipsis" vert="horz" wrap="square" anchor="ctr" anchorCtr="1"/>
              <a:lstStyle/>
              <a:p>
                <a:pPr>
                  <a:defRPr sz="980" b="0" i="0" u="none" strike="noStrike" kern="1200" baseline="0">
                    <a:solidFill>
                      <a:schemeClr val="bg1"/>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Tabelle3!$H$7:$M$7</c:f>
              <c:numCache>
                <c:formatCode>General</c:formatCode>
                <c:ptCount val="6"/>
                <c:pt idx="0">
                  <c:v>2015</c:v>
                </c:pt>
                <c:pt idx="1">
                  <c:v>2016</c:v>
                </c:pt>
                <c:pt idx="2">
                  <c:v>2017</c:v>
                </c:pt>
                <c:pt idx="3">
                  <c:v>2018</c:v>
                </c:pt>
                <c:pt idx="4">
                  <c:v>2019</c:v>
                </c:pt>
                <c:pt idx="5">
                  <c:v>2020</c:v>
                </c:pt>
              </c:numCache>
            </c:numRef>
          </c:cat>
          <c:val>
            <c:numRef>
              <c:f>Tabelle3!$H$8:$M$8</c:f>
              <c:numCache>
                <c:formatCode>#,##0.00,,</c:formatCode>
                <c:ptCount val="6"/>
                <c:pt idx="0">
                  <c:v>69484592</c:v>
                </c:pt>
                <c:pt idx="1">
                  <c:v>66448990</c:v>
                </c:pt>
                <c:pt idx="2">
                  <c:v>70057081</c:v>
                </c:pt>
                <c:pt idx="3">
                  <c:v>71385751</c:v>
                </c:pt>
                <c:pt idx="4">
                  <c:v>69058411</c:v>
                </c:pt>
                <c:pt idx="5">
                  <c:v>67453722</c:v>
                </c:pt>
              </c:numCache>
            </c:numRef>
          </c:val>
          <c:extLst>
            <c:ext xmlns:c16="http://schemas.microsoft.com/office/drawing/2014/chart" uri="{C3380CC4-5D6E-409C-BE32-E72D297353CC}">
              <c16:uniqueId val="{00000000-CA19-41FF-9515-8075F48428A8}"/>
            </c:ext>
          </c:extLst>
        </c:ser>
        <c:ser>
          <c:idx val="1"/>
          <c:order val="1"/>
          <c:tx>
            <c:strRef>
              <c:f>Tabelle3!$A$9</c:f>
              <c:strCache>
                <c:ptCount val="1"/>
                <c:pt idx="0">
                  <c:v>Auslandsumsatz Eurozone</c:v>
                </c:pt>
              </c:strCache>
            </c:strRef>
          </c:tx>
          <c:spPr>
            <a:solidFill>
              <a:schemeClr val="accent1">
                <a:lumMod val="60000"/>
                <a:lumOff val="40000"/>
              </a:schemeClr>
            </a:solidFill>
            <a:ln>
              <a:solidFill>
                <a:srgbClr val="000000"/>
              </a:solidFill>
            </a:ln>
            <a:effectLst/>
          </c:spPr>
          <c:invertIfNegative val="0"/>
          <c:dLbls>
            <c:spPr>
              <a:noFill/>
              <a:ln>
                <a:noFill/>
              </a:ln>
              <a:effectLst/>
            </c:spPr>
            <c:txPr>
              <a:bodyPr rot="0" spcFirstLastPara="1" vertOverflow="ellipsis" vert="horz" wrap="square" anchor="ctr" anchorCtr="1"/>
              <a:lstStyle/>
              <a:p>
                <a:pPr>
                  <a:defRPr sz="980" b="0"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Tabelle3!$H$7:$M$7</c:f>
              <c:numCache>
                <c:formatCode>General</c:formatCode>
                <c:ptCount val="6"/>
                <c:pt idx="0">
                  <c:v>2015</c:v>
                </c:pt>
                <c:pt idx="1">
                  <c:v>2016</c:v>
                </c:pt>
                <c:pt idx="2">
                  <c:v>2017</c:v>
                </c:pt>
                <c:pt idx="3">
                  <c:v>2018</c:v>
                </c:pt>
                <c:pt idx="4">
                  <c:v>2019</c:v>
                </c:pt>
                <c:pt idx="5">
                  <c:v>2020</c:v>
                </c:pt>
              </c:numCache>
            </c:numRef>
          </c:cat>
          <c:val>
            <c:numRef>
              <c:f>Tabelle3!$H$9:$M$9</c:f>
              <c:numCache>
                <c:formatCode>#,##0.00,,</c:formatCode>
                <c:ptCount val="6"/>
                <c:pt idx="0">
                  <c:v>48400845</c:v>
                </c:pt>
                <c:pt idx="1">
                  <c:v>48689789</c:v>
                </c:pt>
                <c:pt idx="2">
                  <c:v>51937199</c:v>
                </c:pt>
                <c:pt idx="3">
                  <c:v>56275796</c:v>
                </c:pt>
                <c:pt idx="4">
                  <c:v>50639119</c:v>
                </c:pt>
                <c:pt idx="5">
                  <c:v>48342561</c:v>
                </c:pt>
              </c:numCache>
            </c:numRef>
          </c:val>
          <c:extLst>
            <c:ext xmlns:c16="http://schemas.microsoft.com/office/drawing/2014/chart" uri="{C3380CC4-5D6E-409C-BE32-E72D297353CC}">
              <c16:uniqueId val="{00000001-CA19-41FF-9515-8075F48428A8}"/>
            </c:ext>
          </c:extLst>
        </c:ser>
        <c:ser>
          <c:idx val="2"/>
          <c:order val="2"/>
          <c:tx>
            <c:strRef>
              <c:f>Tabelle3!$A$10</c:f>
              <c:strCache>
                <c:ptCount val="1"/>
                <c:pt idx="0">
                  <c:v>Auslandsumsatz sonstiges Ausland</c:v>
                </c:pt>
              </c:strCache>
            </c:strRef>
          </c:tx>
          <c:spPr>
            <a:solidFill>
              <a:schemeClr val="accent1">
                <a:lumMod val="20000"/>
                <a:lumOff val="80000"/>
              </a:schemeClr>
            </a:solidFill>
            <a:ln>
              <a:solidFill>
                <a:srgbClr val="000000"/>
              </a:solidFill>
            </a:ln>
            <a:effectLst/>
          </c:spPr>
          <c:invertIfNegative val="0"/>
          <c:dLbls>
            <c:spPr>
              <a:noFill/>
              <a:ln>
                <a:noFill/>
              </a:ln>
              <a:effectLst/>
            </c:spPr>
            <c:txPr>
              <a:bodyPr rot="0" spcFirstLastPara="1" vertOverflow="ellipsis" vert="horz" wrap="square" anchor="ctr" anchorCtr="1"/>
              <a:lstStyle/>
              <a:p>
                <a:pPr>
                  <a:defRPr sz="980" b="0"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Tabelle3!$H$7:$M$7</c:f>
              <c:numCache>
                <c:formatCode>General</c:formatCode>
                <c:ptCount val="6"/>
                <c:pt idx="0">
                  <c:v>2015</c:v>
                </c:pt>
                <c:pt idx="1">
                  <c:v>2016</c:v>
                </c:pt>
                <c:pt idx="2">
                  <c:v>2017</c:v>
                </c:pt>
                <c:pt idx="3">
                  <c:v>2018</c:v>
                </c:pt>
                <c:pt idx="4">
                  <c:v>2019</c:v>
                </c:pt>
                <c:pt idx="5">
                  <c:v>2020</c:v>
                </c:pt>
              </c:numCache>
            </c:numRef>
          </c:cat>
          <c:val>
            <c:numRef>
              <c:f>Tabelle3!$H$10:$M$10</c:f>
              <c:numCache>
                <c:formatCode>#,##0.00,,</c:formatCode>
                <c:ptCount val="6"/>
                <c:pt idx="0">
                  <c:v>63392088</c:v>
                </c:pt>
                <c:pt idx="1">
                  <c:v>62155129</c:v>
                </c:pt>
                <c:pt idx="2">
                  <c:v>66129036</c:v>
                </c:pt>
                <c:pt idx="3">
                  <c:v>68015851</c:v>
                </c:pt>
                <c:pt idx="4">
                  <c:v>71529575</c:v>
                </c:pt>
                <c:pt idx="5">
                  <c:v>67035603</c:v>
                </c:pt>
              </c:numCache>
            </c:numRef>
          </c:val>
          <c:extLst>
            <c:ext xmlns:c16="http://schemas.microsoft.com/office/drawing/2014/chart" uri="{C3380CC4-5D6E-409C-BE32-E72D297353CC}">
              <c16:uniqueId val="{00000002-CA19-41FF-9515-8075F48428A8}"/>
            </c:ext>
          </c:extLst>
        </c:ser>
        <c:ser>
          <c:idx val="3"/>
          <c:order val="3"/>
          <c:tx>
            <c:strRef>
              <c:f>Tabelle3!$A$11</c:f>
              <c:strCache>
                <c:ptCount val="1"/>
                <c:pt idx="0">
                  <c:v>Umsatz insg.</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980" b="0" i="0" u="none" strike="noStrike" kern="1200" baseline="0">
                    <a:solidFill>
                      <a:schemeClr val="tx1">
                        <a:lumMod val="75000"/>
                        <a:lumOff val="25000"/>
                      </a:schemeClr>
                    </a:solidFill>
                    <a:latin typeface="TheSans C4s Plain" panose="020B0502050302020203" pitchFamily="34" charset="0"/>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Tabelle3!$H$7:$M$7</c:f>
              <c:numCache>
                <c:formatCode>General</c:formatCode>
                <c:ptCount val="6"/>
                <c:pt idx="0">
                  <c:v>2015</c:v>
                </c:pt>
                <c:pt idx="1">
                  <c:v>2016</c:v>
                </c:pt>
                <c:pt idx="2">
                  <c:v>2017</c:v>
                </c:pt>
                <c:pt idx="3">
                  <c:v>2018</c:v>
                </c:pt>
                <c:pt idx="4">
                  <c:v>2019</c:v>
                </c:pt>
                <c:pt idx="5">
                  <c:v>2020</c:v>
                </c:pt>
              </c:numCache>
            </c:numRef>
          </c:cat>
          <c:val>
            <c:numRef>
              <c:f>Tabelle3!$H$11:$M$11</c:f>
              <c:numCache>
                <c:formatCode>#,##0.00,,</c:formatCode>
                <c:ptCount val="6"/>
                <c:pt idx="0">
                  <c:v>181277520</c:v>
                </c:pt>
                <c:pt idx="1">
                  <c:v>177293912</c:v>
                </c:pt>
                <c:pt idx="2">
                  <c:v>188123316</c:v>
                </c:pt>
                <c:pt idx="3">
                  <c:v>195677398</c:v>
                </c:pt>
                <c:pt idx="4">
                  <c:v>191227105</c:v>
                </c:pt>
                <c:pt idx="5">
                  <c:v>182831886</c:v>
                </c:pt>
              </c:numCache>
            </c:numRef>
          </c:val>
          <c:extLst>
            <c:ext xmlns:c16="http://schemas.microsoft.com/office/drawing/2014/chart" uri="{C3380CC4-5D6E-409C-BE32-E72D297353CC}">
              <c16:uniqueId val="{00000003-CA19-41FF-9515-8075F48428A8}"/>
            </c:ext>
          </c:extLst>
        </c:ser>
        <c:dLbls>
          <c:showLegendKey val="0"/>
          <c:showVal val="0"/>
          <c:showCatName val="0"/>
          <c:showSerName val="0"/>
          <c:showPercent val="0"/>
          <c:showBubbleSize val="0"/>
        </c:dLbls>
        <c:gapWidth val="10"/>
        <c:overlap val="100"/>
        <c:axId val="774895680"/>
        <c:axId val="774903552"/>
      </c:barChart>
      <c:catAx>
        <c:axId val="77489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crossAx val="774903552"/>
        <c:crosses val="autoZero"/>
        <c:auto val="1"/>
        <c:lblAlgn val="ctr"/>
        <c:lblOffset val="100"/>
        <c:noMultiLvlLbl val="0"/>
      </c:catAx>
      <c:valAx>
        <c:axId val="774903552"/>
        <c:scaling>
          <c:orientation val="minMax"/>
          <c:max val="240000000"/>
          <c:min val="0"/>
        </c:scaling>
        <c:delete val="1"/>
        <c:axPos val="l"/>
        <c:numFmt formatCode="#,##0.00" sourceLinked="0"/>
        <c:majorTickMark val="out"/>
        <c:minorTickMark val="none"/>
        <c:tickLblPos val="nextTo"/>
        <c:crossAx val="77489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80" b="0" i="0" u="none" strike="noStrike" kern="1200" baseline="0">
              <a:solidFill>
                <a:schemeClr val="tx1">
                  <a:lumMod val="65000"/>
                  <a:lumOff val="35000"/>
                </a:schemeClr>
              </a:solidFill>
              <a:latin typeface="TheSans C4s Plain" panose="020B0502050302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heSans C4s Plain" panose="020B0502050302020203" pitchFamily="34"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26415094339621E-2"/>
          <c:y val="0.18897665350886253"/>
          <c:w val="0.94221698113207553"/>
          <c:h val="0.60367608799850314"/>
        </c:manualLayout>
      </c:layout>
      <c:barChart>
        <c:barDir val="col"/>
        <c:grouping val="stacked"/>
        <c:varyColors val="0"/>
        <c:ser>
          <c:idx val="0"/>
          <c:order val="0"/>
          <c:tx>
            <c:strRef>
              <c:f>'Beschäftigte-Betriebe-Umsatz'!$A$34</c:f>
              <c:strCache>
                <c:ptCount val="1"/>
                <c:pt idx="0">
                  <c:v>Inlandsumsatz</c:v>
                </c:pt>
              </c:strCache>
            </c:strRef>
          </c:tx>
          <c:spPr>
            <a:solidFill>
              <a:schemeClr val="accent1">
                <a:lumMod val="75000"/>
              </a:schemeClr>
            </a:solidFill>
            <a:ln w="12700">
              <a:solidFill>
                <a:srgbClr val="000000"/>
              </a:solidFill>
              <a:prstDash val="solid"/>
            </a:ln>
          </c:spPr>
          <c:invertIfNegative val="0"/>
          <c:dLbls>
            <c:numFmt formatCode="0.00" sourceLinked="0"/>
            <c:spPr>
              <a:noFill/>
              <a:ln w="25400">
                <a:noFill/>
              </a:ln>
            </c:spPr>
            <c:txPr>
              <a:bodyPr wrap="square" lIns="38100" tIns="19050" rIns="38100" bIns="19050" anchor="ctr">
                <a:spAutoFit/>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'Beschäftigte-Betriebe-Umsatz'!$L$34:$Q$34</c:f>
              <c:numCache>
                <c:formatCode>0.00</c:formatCode>
                <c:ptCount val="6"/>
                <c:pt idx="0">
                  <c:v>53.524890999999997</c:v>
                </c:pt>
                <c:pt idx="1">
                  <c:v>50.814515</c:v>
                </c:pt>
                <c:pt idx="2">
                  <c:v>53.964469999999999</c:v>
                </c:pt>
                <c:pt idx="3">
                  <c:v>54.317506999999999</c:v>
                </c:pt>
                <c:pt idx="4">
                  <c:v>51.794069</c:v>
                </c:pt>
                <c:pt idx="5">
                  <c:v>50.223908999999999</c:v>
                </c:pt>
              </c:numCache>
            </c:numRef>
          </c:val>
          <c:extLst>
            <c:ext xmlns:c16="http://schemas.microsoft.com/office/drawing/2014/chart" uri="{C3380CC4-5D6E-409C-BE32-E72D297353CC}">
              <c16:uniqueId val="{00000000-6173-4130-B470-E0DB35CEA4A4}"/>
            </c:ext>
          </c:extLst>
        </c:ser>
        <c:ser>
          <c:idx val="2"/>
          <c:order val="1"/>
          <c:tx>
            <c:strRef>
              <c:f>'Beschäftigte-Betriebe-Umsatz'!$A$35</c:f>
              <c:strCache>
                <c:ptCount val="1"/>
                <c:pt idx="0">
                  <c:v>Auslandsumsatz Eurozone</c:v>
                </c:pt>
              </c:strCache>
            </c:strRef>
          </c:tx>
          <c:spPr>
            <a:solidFill>
              <a:schemeClr val="accent1">
                <a:lumMod val="60000"/>
                <a:lumOff val="40000"/>
              </a:schemeClr>
            </a:solidFill>
            <a:ln w="12700">
              <a:solidFill>
                <a:srgbClr val="000000"/>
              </a:solidFill>
              <a:prstDash val="solid"/>
            </a:ln>
          </c:spPr>
          <c:invertIfNegative val="0"/>
          <c:dLbls>
            <c:dLbl>
              <c:idx val="0"/>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1-6173-4130-B470-E0DB35CEA4A4}"/>
                </c:ext>
              </c:extLst>
            </c:dLbl>
            <c:dLbl>
              <c:idx val="1"/>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2-6173-4130-B470-E0DB35CEA4A4}"/>
                </c:ext>
              </c:extLst>
            </c:dLbl>
            <c:dLbl>
              <c:idx val="2"/>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3-6173-4130-B470-E0DB35CEA4A4}"/>
                </c:ext>
              </c:extLst>
            </c:dLbl>
            <c:numFmt formatCode="0.00"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'Beschäftigte-Betriebe-Umsatz'!$L$35:$Q$35</c:f>
              <c:numCache>
                <c:formatCode>0.00</c:formatCode>
                <c:ptCount val="6"/>
                <c:pt idx="0">
                  <c:v>35.770941999999998</c:v>
                </c:pt>
                <c:pt idx="1">
                  <c:v>35.264316000000001</c:v>
                </c:pt>
                <c:pt idx="2">
                  <c:v>38.854433999999998</c:v>
                </c:pt>
                <c:pt idx="3">
                  <c:v>39.681938000000002</c:v>
                </c:pt>
                <c:pt idx="4">
                  <c:v>38.712525999999997</c:v>
                </c:pt>
                <c:pt idx="5">
                  <c:v>36.360892</c:v>
                </c:pt>
              </c:numCache>
            </c:numRef>
          </c:val>
          <c:extLst>
            <c:ext xmlns:c16="http://schemas.microsoft.com/office/drawing/2014/chart" uri="{C3380CC4-5D6E-409C-BE32-E72D297353CC}">
              <c16:uniqueId val="{00000004-6173-4130-B470-E0DB35CEA4A4}"/>
            </c:ext>
          </c:extLst>
        </c:ser>
        <c:ser>
          <c:idx val="3"/>
          <c:order val="2"/>
          <c:tx>
            <c:strRef>
              <c:f>'Beschäftigte-Betriebe-Umsatz'!$A$36</c:f>
              <c:strCache>
                <c:ptCount val="1"/>
                <c:pt idx="0">
                  <c:v>Auslandsumsatz sonstiges Ausland</c:v>
                </c:pt>
              </c:strCache>
            </c:strRef>
          </c:tx>
          <c:spPr>
            <a:solidFill>
              <a:schemeClr val="accent1">
                <a:lumMod val="20000"/>
                <a:lumOff val="80000"/>
              </a:schemeClr>
            </a:solidFill>
            <a:ln w="12700">
              <a:solidFill>
                <a:srgbClr val="000000"/>
              </a:solidFill>
              <a:prstDash val="solid"/>
            </a:ln>
          </c:spPr>
          <c:invertIfNegative val="0"/>
          <c:dLbls>
            <c:dLbl>
              <c:idx val="0"/>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5-6173-4130-B470-E0DB35CEA4A4}"/>
                </c:ext>
              </c:extLst>
            </c:dLbl>
            <c:dLbl>
              <c:idx val="1"/>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6-6173-4130-B470-E0DB35CEA4A4}"/>
                </c:ext>
              </c:extLst>
            </c:dLbl>
            <c:dLbl>
              <c:idx val="2"/>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7-6173-4130-B470-E0DB35CEA4A4}"/>
                </c:ext>
              </c:extLst>
            </c:dLbl>
            <c:numFmt formatCode="0.00"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'Beschäftigte-Betriebe-Umsatz'!$L$36:$Q$36</c:f>
              <c:numCache>
                <c:formatCode>0.00</c:formatCode>
                <c:ptCount val="6"/>
                <c:pt idx="0">
                  <c:v>46.263421999999998</c:v>
                </c:pt>
                <c:pt idx="1">
                  <c:v>43.779376999999997</c:v>
                </c:pt>
                <c:pt idx="2">
                  <c:v>46.878731999999999</c:v>
                </c:pt>
                <c:pt idx="3">
                  <c:v>48.346103999999997</c:v>
                </c:pt>
                <c:pt idx="4">
                  <c:v>50.398612999999997</c:v>
                </c:pt>
                <c:pt idx="5">
                  <c:v>50.126249000000001</c:v>
                </c:pt>
              </c:numCache>
            </c:numRef>
          </c:val>
          <c:extLst>
            <c:ext xmlns:c16="http://schemas.microsoft.com/office/drawing/2014/chart" uri="{C3380CC4-5D6E-409C-BE32-E72D297353CC}">
              <c16:uniqueId val="{00000008-6173-4130-B470-E0DB35CEA4A4}"/>
            </c:ext>
          </c:extLst>
        </c:ser>
        <c:ser>
          <c:idx val="1"/>
          <c:order val="3"/>
          <c:tx>
            <c:strRef>
              <c:f>'Beschäftigte-Betriebe-Umsatz'!$A$37</c:f>
              <c:strCache>
                <c:ptCount val="1"/>
                <c:pt idx="0">
                  <c:v>Umsatz insg.</c:v>
                </c:pt>
              </c:strCache>
            </c:strRef>
          </c:tx>
          <c:spPr>
            <a:noFill/>
            <a:ln w="25400">
              <a:noFill/>
            </a:ln>
          </c:spPr>
          <c:invertIfNegative val="0"/>
          <c:dLbls>
            <c:spPr>
              <a:noFill/>
              <a:ln w="25400">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'Beschäftigte-Betriebe-Umsatz'!$L$37:$Q$37</c:f>
              <c:numCache>
                <c:formatCode>0.00</c:formatCode>
                <c:ptCount val="6"/>
                <c:pt idx="0">
                  <c:v>135.55925300000001</c:v>
                </c:pt>
                <c:pt idx="1">
                  <c:v>129.85820899999999</c:v>
                </c:pt>
                <c:pt idx="2">
                  <c:v>139.69763699999999</c:v>
                </c:pt>
                <c:pt idx="3">
                  <c:v>142.34554800000001</c:v>
                </c:pt>
                <c:pt idx="4">
                  <c:v>140.90521100000001</c:v>
                </c:pt>
                <c:pt idx="5">
                  <c:v>136.71105</c:v>
                </c:pt>
              </c:numCache>
            </c:numRef>
          </c:val>
          <c:extLst>
            <c:ext xmlns:c16="http://schemas.microsoft.com/office/drawing/2014/chart" uri="{C3380CC4-5D6E-409C-BE32-E72D297353CC}">
              <c16:uniqueId val="{00000009-6173-4130-B470-E0DB35CEA4A4}"/>
            </c:ext>
          </c:extLst>
        </c:ser>
        <c:dLbls>
          <c:showLegendKey val="0"/>
          <c:showVal val="0"/>
          <c:showCatName val="0"/>
          <c:showSerName val="0"/>
          <c:showPercent val="0"/>
          <c:showBubbleSize val="0"/>
        </c:dLbls>
        <c:gapWidth val="10"/>
        <c:overlap val="100"/>
        <c:axId val="164675760"/>
        <c:axId val="164672232"/>
      </c:barChart>
      <c:catAx>
        <c:axId val="164675760"/>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000" b="1"/>
            </a:pPr>
            <a:endParaRPr lang="de-DE"/>
          </a:p>
        </c:txPr>
        <c:crossAx val="164672232"/>
        <c:crosses val="autoZero"/>
        <c:auto val="1"/>
        <c:lblAlgn val="ctr"/>
        <c:lblOffset val="100"/>
        <c:tickLblSkip val="1"/>
        <c:tickMarkSkip val="1"/>
        <c:noMultiLvlLbl val="0"/>
      </c:catAx>
      <c:valAx>
        <c:axId val="164672232"/>
        <c:scaling>
          <c:orientation val="minMax"/>
          <c:max val="150"/>
          <c:min val="0"/>
        </c:scaling>
        <c:delete val="1"/>
        <c:axPos val="l"/>
        <c:numFmt formatCode="0.00" sourceLinked="1"/>
        <c:majorTickMark val="out"/>
        <c:minorTickMark val="none"/>
        <c:tickLblPos val="nextTo"/>
        <c:crossAx val="164675760"/>
        <c:crosses val="autoZero"/>
        <c:crossBetween val="between"/>
        <c:majorUnit val="80000"/>
        <c:minorUnit val="80000"/>
      </c:valAx>
      <c:spPr>
        <a:noFill/>
        <a:ln w="25400">
          <a:noFill/>
        </a:ln>
      </c:spPr>
    </c:plotArea>
    <c:legend>
      <c:legendPos val="b"/>
      <c:layout>
        <c:manualLayout>
          <c:xMode val="edge"/>
          <c:yMode val="edge"/>
          <c:x val="7.9218293468033482E-2"/>
          <c:y val="0.89825824437586022"/>
          <c:w val="0.80697221809537956"/>
          <c:h val="5.8726517453034907E-2"/>
        </c:manualLayout>
      </c:layout>
      <c:overlay val="0"/>
    </c:legend>
    <c:plotVisOnly val="1"/>
    <c:dispBlanksAs val="gap"/>
    <c:showDLblsOverMax val="0"/>
  </c:chart>
  <c:spPr>
    <a:solidFill>
      <a:srgbClr val="FFFFFF"/>
    </a:solidFill>
    <a:ln w="6350">
      <a:noFill/>
    </a:ln>
  </c:spPr>
  <c:txPr>
    <a:bodyPr/>
    <a:lstStyle/>
    <a:p>
      <a:pPr>
        <a:defRPr sz="975" b="0" i="0" u="none" strike="noStrike" baseline="0">
          <a:solidFill>
            <a:srgbClr val="000000"/>
          </a:solidFill>
          <a:latin typeface="TheSans C4s Plain" panose="020B0502050302020203" pitchFamily="34" charset="0"/>
          <a:ea typeface="Arial"/>
          <a:cs typeface="Arial"/>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3959955118176E-2"/>
          <c:y val="9.9976597035833017E-2"/>
          <c:w val="0.90909097468843081"/>
          <c:h val="0.74404084286268524"/>
        </c:manualLayout>
      </c:layout>
      <c:barChart>
        <c:barDir val="col"/>
        <c:grouping val="stacked"/>
        <c:varyColors val="0"/>
        <c:ser>
          <c:idx val="0"/>
          <c:order val="0"/>
          <c:tx>
            <c:strRef>
              <c:f>'Beschäftigte-Betriebe-Umsatz'!$A$34</c:f>
              <c:strCache>
                <c:ptCount val="1"/>
                <c:pt idx="0">
                  <c:v>Inlandsumsatz</c:v>
                </c:pt>
              </c:strCache>
            </c:strRef>
          </c:tx>
          <c:spPr>
            <a:solidFill>
              <a:schemeClr val="accent1">
                <a:lumMod val="75000"/>
              </a:schemeClr>
            </a:solidFill>
            <a:ln w="12700">
              <a:solidFill>
                <a:srgbClr val="000000"/>
              </a:solidFill>
              <a:prstDash val="solid"/>
            </a:ln>
          </c:spPr>
          <c:invertIfNegative val="0"/>
          <c:dLbls>
            <c:numFmt formatCode="0.00" sourceLinked="0"/>
            <c:spPr>
              <a:noFill/>
              <a:ln w="25400">
                <a:noFill/>
              </a:ln>
            </c:spPr>
            <c:txPr>
              <a:bodyPr wrap="square" lIns="38100" tIns="19050" rIns="38100" bIns="19050" anchor="ctr">
                <a:spAutoFit/>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'Beschäftigte-Betriebe-Umsatz'!$L$34:$Q$34</c:f>
              <c:numCache>
                <c:formatCode>0.00</c:formatCode>
                <c:ptCount val="6"/>
                <c:pt idx="0" formatCode="0.0">
                  <c:v>15.959701000000001</c:v>
                </c:pt>
                <c:pt idx="1">
                  <c:v>15.634475</c:v>
                </c:pt>
                <c:pt idx="2">
                  <c:v>16.092611000000002</c:v>
                </c:pt>
                <c:pt idx="3">
                  <c:v>17.068244</c:v>
                </c:pt>
                <c:pt idx="4">
                  <c:v>17.264341999999999</c:v>
                </c:pt>
                <c:pt idx="5">
                  <c:v>17.229813</c:v>
                </c:pt>
              </c:numCache>
            </c:numRef>
          </c:val>
          <c:extLst>
            <c:ext xmlns:c16="http://schemas.microsoft.com/office/drawing/2014/chart" uri="{C3380CC4-5D6E-409C-BE32-E72D297353CC}">
              <c16:uniqueId val="{00000000-3410-46AB-AA76-9041C28D2637}"/>
            </c:ext>
          </c:extLst>
        </c:ser>
        <c:ser>
          <c:idx val="2"/>
          <c:order val="1"/>
          <c:tx>
            <c:strRef>
              <c:f>'Beschäftigte-Betriebe-Umsatz'!$A$35</c:f>
              <c:strCache>
                <c:ptCount val="1"/>
                <c:pt idx="0">
                  <c:v>Auslandsumsatz Eurozone</c:v>
                </c:pt>
              </c:strCache>
            </c:strRef>
          </c:tx>
          <c:spPr>
            <a:solidFill>
              <a:schemeClr val="accent1">
                <a:lumMod val="60000"/>
                <a:lumOff val="40000"/>
              </a:schemeClr>
            </a:solidFill>
            <a:ln w="12700">
              <a:solidFill>
                <a:srgbClr val="000000"/>
              </a:solidFill>
              <a:prstDash val="solid"/>
            </a:ln>
          </c:spPr>
          <c:invertIfNegative val="0"/>
          <c:dLbls>
            <c:dLbl>
              <c:idx val="0"/>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410-46AB-AA76-9041C28D2637}"/>
                </c:ext>
              </c:extLst>
            </c:dLbl>
            <c:dLbl>
              <c:idx val="1"/>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410-46AB-AA76-9041C28D2637}"/>
                </c:ext>
              </c:extLst>
            </c:dLbl>
            <c:dLbl>
              <c:idx val="2"/>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410-46AB-AA76-9041C28D2637}"/>
                </c:ext>
              </c:extLst>
            </c:dLbl>
            <c:numFmt formatCode="0.00"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'Beschäftigte-Betriebe-Umsatz'!$L$35:$Q$35</c:f>
              <c:numCache>
                <c:formatCode>0.00</c:formatCode>
                <c:ptCount val="6"/>
                <c:pt idx="0">
                  <c:v>12.629903000000001</c:v>
                </c:pt>
                <c:pt idx="1">
                  <c:v>13.425473</c:v>
                </c:pt>
                <c:pt idx="2">
                  <c:v>13.082765</c:v>
                </c:pt>
                <c:pt idx="3">
                  <c:v>16.593858000000001</c:v>
                </c:pt>
                <c:pt idx="4">
                  <c:v>11.926593</c:v>
                </c:pt>
                <c:pt idx="5">
                  <c:v>11.981669</c:v>
                </c:pt>
              </c:numCache>
            </c:numRef>
          </c:val>
          <c:extLst>
            <c:ext xmlns:c16="http://schemas.microsoft.com/office/drawing/2014/chart" uri="{C3380CC4-5D6E-409C-BE32-E72D297353CC}">
              <c16:uniqueId val="{00000004-3410-46AB-AA76-9041C28D2637}"/>
            </c:ext>
          </c:extLst>
        </c:ser>
        <c:ser>
          <c:idx val="3"/>
          <c:order val="2"/>
          <c:tx>
            <c:strRef>
              <c:f>'Beschäftigte-Betriebe-Umsatz'!$A$36</c:f>
              <c:strCache>
                <c:ptCount val="1"/>
                <c:pt idx="0">
                  <c:v>Auslandsumsatz sonstiges Ausland</c:v>
                </c:pt>
              </c:strCache>
            </c:strRef>
          </c:tx>
          <c:spPr>
            <a:solidFill>
              <a:schemeClr val="accent1">
                <a:lumMod val="20000"/>
                <a:lumOff val="80000"/>
              </a:schemeClr>
            </a:solidFill>
            <a:ln w="12700">
              <a:solidFill>
                <a:srgbClr val="000000"/>
              </a:solidFill>
              <a:prstDash val="solid"/>
            </a:ln>
          </c:spPr>
          <c:invertIfNegative val="0"/>
          <c:dLbls>
            <c:dLbl>
              <c:idx val="0"/>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5-3410-46AB-AA76-9041C28D2637}"/>
                </c:ext>
              </c:extLst>
            </c:dLbl>
            <c:dLbl>
              <c:idx val="1"/>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6-3410-46AB-AA76-9041C28D2637}"/>
                </c:ext>
              </c:extLst>
            </c:dLbl>
            <c:dLbl>
              <c:idx val="2"/>
              <c:numFmt formatCode="0.00" sourceLinked="0"/>
              <c:spPr>
                <a:noFill/>
                <a:ln w="25400">
                  <a:noFill/>
                </a:ln>
              </c:spPr>
              <c:txPr>
                <a:bodyPr/>
                <a:lstStyle/>
                <a:p>
                  <a:pPr>
                    <a:defRPr/>
                  </a:pPr>
                  <a:endParaRPr lang="de-DE"/>
                </a:p>
              </c:txPr>
              <c:showLegendKey val="0"/>
              <c:showVal val="1"/>
              <c:showCatName val="0"/>
              <c:showSerName val="0"/>
              <c:showPercent val="0"/>
              <c:showBubbleSize val="0"/>
              <c:extLst>
                <c:ext xmlns:c16="http://schemas.microsoft.com/office/drawing/2014/chart" uri="{C3380CC4-5D6E-409C-BE32-E72D297353CC}">
                  <c16:uniqueId val="{00000007-3410-46AB-AA76-9041C28D2637}"/>
                </c:ext>
              </c:extLst>
            </c:dLbl>
            <c:numFmt formatCode="0.00" sourceLinked="0"/>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'Beschäftigte-Betriebe-Umsatz'!$L$36:$Q$36</c:f>
              <c:numCache>
                <c:formatCode>0.00</c:formatCode>
                <c:ptCount val="6"/>
                <c:pt idx="0">
                  <c:v>17.128665999999999</c:v>
                </c:pt>
                <c:pt idx="1">
                  <c:v>18.375751999999999</c:v>
                </c:pt>
                <c:pt idx="2">
                  <c:v>19.250304</c:v>
                </c:pt>
                <c:pt idx="3">
                  <c:v>19.669747000000001</c:v>
                </c:pt>
                <c:pt idx="4">
                  <c:v>21.130962</c:v>
                </c:pt>
                <c:pt idx="5">
                  <c:v>16.909354</c:v>
                </c:pt>
              </c:numCache>
            </c:numRef>
          </c:val>
          <c:extLst>
            <c:ext xmlns:c16="http://schemas.microsoft.com/office/drawing/2014/chart" uri="{C3380CC4-5D6E-409C-BE32-E72D297353CC}">
              <c16:uniqueId val="{00000008-3410-46AB-AA76-9041C28D2637}"/>
            </c:ext>
          </c:extLst>
        </c:ser>
        <c:ser>
          <c:idx val="1"/>
          <c:order val="3"/>
          <c:tx>
            <c:strRef>
              <c:f>'Beschäftigte-Betriebe-Umsatz'!$A$37</c:f>
              <c:strCache>
                <c:ptCount val="1"/>
                <c:pt idx="0">
                  <c:v>Umsatz insg.</c:v>
                </c:pt>
              </c:strCache>
            </c:strRef>
          </c:tx>
          <c:spPr>
            <a:noFill/>
            <a:ln w="25400">
              <a:noFill/>
            </a:ln>
          </c:spPr>
          <c:invertIfNegative val="0"/>
          <c:dLbls>
            <c:spPr>
              <a:noFill/>
              <a:ln w="25400">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'Beschäftigte-Betriebe-Umsatz'!$L$32:$Q$32</c:f>
              <c:numCache>
                <c:formatCode>General</c:formatCode>
                <c:ptCount val="6"/>
                <c:pt idx="0">
                  <c:v>2015</c:v>
                </c:pt>
                <c:pt idx="1">
                  <c:v>2016</c:v>
                </c:pt>
                <c:pt idx="2">
                  <c:v>2017</c:v>
                </c:pt>
                <c:pt idx="3">
                  <c:v>2018</c:v>
                </c:pt>
                <c:pt idx="4">
                  <c:v>2019</c:v>
                </c:pt>
                <c:pt idx="5">
                  <c:v>2020</c:v>
                </c:pt>
              </c:numCache>
            </c:numRef>
          </c:cat>
          <c:val>
            <c:numRef>
              <c:f>'Beschäftigte-Betriebe-Umsatz'!$L$37:$Q$37</c:f>
              <c:numCache>
                <c:formatCode>0.00</c:formatCode>
                <c:ptCount val="6"/>
                <c:pt idx="0">
                  <c:v>45.718266999999997</c:v>
                </c:pt>
                <c:pt idx="1">
                  <c:v>47.435702999999997</c:v>
                </c:pt>
                <c:pt idx="2">
                  <c:v>48.425679000000002</c:v>
                </c:pt>
                <c:pt idx="3">
                  <c:v>53.331850000000003</c:v>
                </c:pt>
                <c:pt idx="4">
                  <c:v>50.321894</c:v>
                </c:pt>
                <c:pt idx="5">
                  <c:v>46.120835999999997</c:v>
                </c:pt>
              </c:numCache>
            </c:numRef>
          </c:val>
          <c:extLst>
            <c:ext xmlns:c16="http://schemas.microsoft.com/office/drawing/2014/chart" uri="{C3380CC4-5D6E-409C-BE32-E72D297353CC}">
              <c16:uniqueId val="{00000009-3410-46AB-AA76-9041C28D2637}"/>
            </c:ext>
          </c:extLst>
        </c:ser>
        <c:dLbls>
          <c:showLegendKey val="0"/>
          <c:showVal val="1"/>
          <c:showCatName val="0"/>
          <c:showSerName val="0"/>
          <c:showPercent val="0"/>
          <c:showBubbleSize val="0"/>
        </c:dLbls>
        <c:gapWidth val="10"/>
        <c:overlap val="100"/>
        <c:axId val="179175232"/>
        <c:axId val="179171312"/>
      </c:barChart>
      <c:catAx>
        <c:axId val="17917523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000" b="1"/>
            </a:pPr>
            <a:endParaRPr lang="de-DE"/>
          </a:p>
        </c:txPr>
        <c:crossAx val="179171312"/>
        <c:crosses val="autoZero"/>
        <c:auto val="1"/>
        <c:lblAlgn val="ctr"/>
        <c:lblOffset val="100"/>
        <c:tickLblSkip val="1"/>
        <c:tickMarkSkip val="1"/>
        <c:noMultiLvlLbl val="0"/>
      </c:catAx>
      <c:valAx>
        <c:axId val="179171312"/>
        <c:scaling>
          <c:orientation val="minMax"/>
          <c:max val="55"/>
          <c:min val="0"/>
        </c:scaling>
        <c:delete val="1"/>
        <c:axPos val="l"/>
        <c:numFmt formatCode="0.00" sourceLinked="0"/>
        <c:majorTickMark val="out"/>
        <c:minorTickMark val="none"/>
        <c:tickLblPos val="nextTo"/>
        <c:crossAx val="179175232"/>
        <c:crosses val="autoZero"/>
        <c:crossBetween val="between"/>
        <c:majorUnit val="80000"/>
        <c:minorUnit val="80000"/>
      </c:valAx>
      <c:spPr>
        <a:noFill/>
        <a:ln w="25400">
          <a:noFill/>
        </a:ln>
      </c:spPr>
    </c:plotArea>
    <c:legend>
      <c:legendPos val="b"/>
      <c:layout>
        <c:manualLayout>
          <c:xMode val="edge"/>
          <c:yMode val="edge"/>
          <c:x val="8.844341125918051E-2"/>
          <c:y val="0.93964007539939576"/>
          <c:w val="0.85861033995593716"/>
          <c:h val="5.8726517453034907E-2"/>
        </c:manualLayout>
      </c:layout>
      <c:overlay val="0"/>
    </c:legend>
    <c:plotVisOnly val="1"/>
    <c:dispBlanksAs val="gap"/>
    <c:showDLblsOverMax val="0"/>
  </c:chart>
  <c:spPr>
    <a:noFill/>
    <a:ln w="6350">
      <a:noFill/>
    </a:ln>
  </c:spPr>
  <c:txPr>
    <a:bodyPr/>
    <a:lstStyle/>
    <a:p>
      <a:pPr>
        <a:defRPr sz="975" b="0" i="0" u="none" strike="noStrike" baseline="0">
          <a:solidFill>
            <a:srgbClr val="000000"/>
          </a:solidFill>
          <a:latin typeface="TheSans C4s Plain" panose="020B0502050302020203" pitchFamily="34" charset="0"/>
          <a:ea typeface="Arial"/>
          <a:cs typeface="Arial"/>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0.8235</cdr:x>
      <cdr:y>0.11269</cdr:y>
    </cdr:from>
    <cdr:to>
      <cdr:x>0.82448</cdr:x>
      <cdr:y>0.92805</cdr:y>
    </cdr:to>
    <cdr:sp macro="" textlink="">
      <cdr:nvSpPr>
        <cdr:cNvPr id="4098" name="Line 2"/>
        <cdr:cNvSpPr>
          <a:spLocks xmlns:a="http://schemas.openxmlformats.org/drawingml/2006/main" noChangeShapeType="1"/>
        </cdr:cNvSpPr>
      </cdr:nvSpPr>
      <cdr:spPr bwMode="auto">
        <a:xfrm xmlns:a="http://schemas.openxmlformats.org/drawingml/2006/main">
          <a:off x="6165283" y="382124"/>
          <a:ext cx="7337" cy="2764804"/>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de-DE"/>
        </a:p>
      </cdr:txBody>
    </cdr:sp>
  </cdr:relSizeAnchor>
</c:userShapes>
</file>

<file path=ppt/drawings/drawing2.xml><?xml version="1.0" encoding="utf-8"?>
<c:userShapes xmlns:c="http://schemas.openxmlformats.org/drawingml/2006/chart">
  <cdr:relSizeAnchor xmlns:cdr="http://schemas.openxmlformats.org/drawingml/2006/chartDrawing">
    <cdr:from>
      <cdr:x>0.28702</cdr:x>
      <cdr:y>0.51908</cdr:y>
    </cdr:from>
    <cdr:to>
      <cdr:x>0.38494</cdr:x>
      <cdr:y>0.66144</cdr:y>
    </cdr:to>
    <cdr:sp macro="" textlink="">
      <cdr:nvSpPr>
        <cdr:cNvPr id="3" name="Textfeld 4">
          <a:extLst xmlns:a="http://schemas.openxmlformats.org/drawingml/2006/main">
            <a:ext uri="{FF2B5EF4-FFF2-40B4-BE49-F238E27FC236}">
              <a16:creationId xmlns:a16="http://schemas.microsoft.com/office/drawing/2014/main" id="{0CDBF8CA-C425-40B1-89D9-056BF697636A}"/>
            </a:ext>
          </a:extLst>
        </cdr:cNvPr>
        <cdr:cNvSpPr txBox="1"/>
      </cdr:nvSpPr>
      <cdr:spPr>
        <a:xfrm xmlns:a="http://schemas.openxmlformats.org/drawingml/2006/main">
          <a:off x="2304188" y="2253952"/>
          <a:ext cx="786100" cy="6181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1100" dirty="0">
              <a:latin typeface="TheSans C4s Plain" panose="020B0502050302020203" pitchFamily="34" charset="0"/>
            </a:rPr>
            <a:t>+1,8%</a:t>
          </a:r>
        </a:p>
      </cdr:txBody>
    </cdr:sp>
  </cdr:relSizeAnchor>
  <cdr:relSizeAnchor xmlns:cdr="http://schemas.openxmlformats.org/drawingml/2006/chartDrawing">
    <cdr:from>
      <cdr:x>0.43053</cdr:x>
      <cdr:y>0.36983</cdr:y>
    </cdr:from>
    <cdr:to>
      <cdr:x>0.52845</cdr:x>
      <cdr:y>0.51219</cdr:y>
    </cdr:to>
    <cdr:sp macro="" textlink="">
      <cdr:nvSpPr>
        <cdr:cNvPr id="4" name="Textfeld 4">
          <a:extLst xmlns:a="http://schemas.openxmlformats.org/drawingml/2006/main">
            <a:ext uri="{FF2B5EF4-FFF2-40B4-BE49-F238E27FC236}">
              <a16:creationId xmlns:a16="http://schemas.microsoft.com/office/drawing/2014/main" id="{BB41DB11-A8F8-4ECB-8DD3-FD13CFE539C9}"/>
            </a:ext>
          </a:extLst>
        </cdr:cNvPr>
        <cdr:cNvSpPr txBox="1"/>
      </cdr:nvSpPr>
      <cdr:spPr>
        <a:xfrm xmlns:a="http://schemas.openxmlformats.org/drawingml/2006/main">
          <a:off x="3456316" y="1605880"/>
          <a:ext cx="786101" cy="6181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1100" dirty="0">
              <a:latin typeface="TheSans C4s Plain" panose="020B0502050302020203" pitchFamily="34" charset="0"/>
            </a:rPr>
            <a:t>+2,3%</a:t>
          </a:r>
        </a:p>
      </cdr:txBody>
    </cdr:sp>
  </cdr:relSizeAnchor>
  <cdr:relSizeAnchor xmlns:cdr="http://schemas.openxmlformats.org/drawingml/2006/chartDrawing">
    <cdr:from>
      <cdr:x>0.58302</cdr:x>
      <cdr:y>0.23717</cdr:y>
    </cdr:from>
    <cdr:to>
      <cdr:x>0.68093</cdr:x>
      <cdr:y>0.37953</cdr:y>
    </cdr:to>
    <cdr:sp macro="" textlink="">
      <cdr:nvSpPr>
        <cdr:cNvPr id="5" name="Textfeld 4">
          <a:extLst xmlns:a="http://schemas.openxmlformats.org/drawingml/2006/main">
            <a:ext uri="{FF2B5EF4-FFF2-40B4-BE49-F238E27FC236}">
              <a16:creationId xmlns:a16="http://schemas.microsoft.com/office/drawing/2014/main" id="{606A97F6-DA95-48F1-BA47-E1573A513098}"/>
            </a:ext>
          </a:extLst>
        </cdr:cNvPr>
        <cdr:cNvSpPr txBox="1"/>
      </cdr:nvSpPr>
      <cdr:spPr>
        <a:xfrm xmlns:a="http://schemas.openxmlformats.org/drawingml/2006/main">
          <a:off x="4680452" y="1029816"/>
          <a:ext cx="786020" cy="61815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1100" dirty="0">
              <a:latin typeface="TheSans C4s Plain" panose="020B0502050302020203" pitchFamily="34" charset="0"/>
            </a:rPr>
            <a:t>+2,1%</a:t>
          </a:r>
        </a:p>
      </cdr:txBody>
    </cdr:sp>
  </cdr:relSizeAnchor>
  <cdr:relSizeAnchor xmlns:cdr="http://schemas.openxmlformats.org/drawingml/2006/chartDrawing">
    <cdr:from>
      <cdr:x>0.72653</cdr:x>
      <cdr:y>0.12108</cdr:y>
    </cdr:from>
    <cdr:to>
      <cdr:x>0.82445</cdr:x>
      <cdr:y>0.26344</cdr:y>
    </cdr:to>
    <cdr:sp macro="" textlink="">
      <cdr:nvSpPr>
        <cdr:cNvPr id="6" name="Textfeld 1">
          <a:extLst xmlns:a="http://schemas.openxmlformats.org/drawingml/2006/main">
            <a:ext uri="{FF2B5EF4-FFF2-40B4-BE49-F238E27FC236}">
              <a16:creationId xmlns:a16="http://schemas.microsoft.com/office/drawing/2014/main" id="{CE2F53DC-0773-4DDB-B461-C0184D11DEBE}"/>
            </a:ext>
          </a:extLst>
        </cdr:cNvPr>
        <cdr:cNvSpPr txBox="1"/>
      </cdr:nvSpPr>
      <cdr:spPr>
        <a:xfrm xmlns:a="http://schemas.openxmlformats.org/drawingml/2006/main">
          <a:off x="5832580" y="525760"/>
          <a:ext cx="786101" cy="6181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1100" dirty="0">
              <a:latin typeface="TheSans C4s Plain" panose="020B0502050302020203" pitchFamily="34" charset="0"/>
            </a:rPr>
            <a:t>+2,0%</a:t>
          </a:r>
        </a:p>
      </cdr:txBody>
    </cdr:sp>
  </cdr:relSizeAnchor>
  <cdr:relSizeAnchor xmlns:cdr="http://schemas.openxmlformats.org/drawingml/2006/chartDrawing">
    <cdr:from>
      <cdr:x>0.87004</cdr:x>
      <cdr:y>0.17083</cdr:y>
    </cdr:from>
    <cdr:to>
      <cdr:x>0.96796</cdr:x>
      <cdr:y>0.31319</cdr:y>
    </cdr:to>
    <cdr:sp macro="" textlink="">
      <cdr:nvSpPr>
        <cdr:cNvPr id="8" name="Textfeld 1">
          <a:extLst xmlns:a="http://schemas.openxmlformats.org/drawingml/2006/main">
            <a:ext uri="{FF2B5EF4-FFF2-40B4-BE49-F238E27FC236}">
              <a16:creationId xmlns:a16="http://schemas.microsoft.com/office/drawing/2014/main" id="{E71A72F4-E9F4-47AC-8A3F-A7889D551A04}"/>
            </a:ext>
          </a:extLst>
        </cdr:cNvPr>
        <cdr:cNvSpPr txBox="1"/>
      </cdr:nvSpPr>
      <cdr:spPr>
        <a:xfrm xmlns:a="http://schemas.openxmlformats.org/drawingml/2006/main">
          <a:off x="6984708" y="741784"/>
          <a:ext cx="786101" cy="61815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1100" dirty="0">
              <a:latin typeface="TheSans C4s Plain" panose="020B0502050302020203" pitchFamily="34" charset="0"/>
            </a:rPr>
            <a:t>-0,7%</a:t>
          </a:r>
        </a:p>
      </cdr:txBody>
    </cdr:sp>
  </cdr:relSizeAnchor>
  <cdr:relSizeAnchor xmlns:cdr="http://schemas.openxmlformats.org/drawingml/2006/chartDrawing">
    <cdr:from>
      <cdr:x>0.14351</cdr:x>
      <cdr:y>0.602</cdr:y>
    </cdr:from>
    <cdr:to>
      <cdr:x>0.24143</cdr:x>
      <cdr:y>0.74436</cdr:y>
    </cdr:to>
    <cdr:sp macro="" textlink="">
      <cdr:nvSpPr>
        <cdr:cNvPr id="7" name="Textfeld 4">
          <a:extLst xmlns:a="http://schemas.openxmlformats.org/drawingml/2006/main">
            <a:ext uri="{FF2B5EF4-FFF2-40B4-BE49-F238E27FC236}">
              <a16:creationId xmlns:a16="http://schemas.microsoft.com/office/drawing/2014/main" id="{846B4B8F-99FA-4BF8-9D8F-0D85D834D53B}"/>
            </a:ext>
          </a:extLst>
        </cdr:cNvPr>
        <cdr:cNvSpPr txBox="1"/>
      </cdr:nvSpPr>
      <cdr:spPr>
        <a:xfrm xmlns:a="http://schemas.openxmlformats.org/drawingml/2006/main">
          <a:off x="1152060" y="2613992"/>
          <a:ext cx="786100" cy="6181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e-DE" sz="1100" dirty="0">
              <a:latin typeface="TheSans C4s Plain" panose="020B0502050302020203" pitchFamily="34" charset="0"/>
            </a:rPr>
            <a:t>+2,2%</a:t>
          </a:r>
        </a:p>
      </cdr:txBody>
    </cdr:sp>
  </cdr:relSizeAnchor>
</c:userShapes>
</file>

<file path=ppt/drawings/drawing3.xml><?xml version="1.0" encoding="utf-8"?>
<c:userShapes xmlns:c="http://schemas.openxmlformats.org/drawingml/2006/chart">
  <cdr:relSizeAnchor xmlns:cdr="http://schemas.openxmlformats.org/drawingml/2006/chartDrawing">
    <cdr:from>
      <cdr:x>0.13761</cdr:x>
      <cdr:y>0.61111</cdr:y>
    </cdr:from>
    <cdr:to>
      <cdr:x>0.20848</cdr:x>
      <cdr:y>0.69308</cdr:y>
    </cdr:to>
    <cdr:sp macro="" textlink="">
      <cdr:nvSpPr>
        <cdr:cNvPr id="2" name="Textfeld 1">
          <a:extLst xmlns:a="http://schemas.openxmlformats.org/drawingml/2006/main">
            <a:ext uri="{FF2B5EF4-FFF2-40B4-BE49-F238E27FC236}">
              <a16:creationId xmlns:a16="http://schemas.microsoft.com/office/drawing/2014/main" id="{DD90AE47-23B0-4CA1-B3E2-709D66DA5212}"/>
            </a:ext>
          </a:extLst>
        </cdr:cNvPr>
        <cdr:cNvSpPr txBox="1"/>
      </cdr:nvSpPr>
      <cdr:spPr>
        <a:xfrm xmlns:a="http://schemas.openxmlformats.org/drawingml/2006/main">
          <a:off x="1080120" y="2376264"/>
          <a:ext cx="556250" cy="3187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dirty="0">
              <a:latin typeface="TheSans C4s Plain" panose="020B0502050302020203" pitchFamily="34" charset="0"/>
            </a:rPr>
            <a:t>+2,3%</a:t>
          </a:r>
        </a:p>
      </cdr:txBody>
    </cdr:sp>
  </cdr:relSizeAnchor>
  <cdr:relSizeAnchor xmlns:cdr="http://schemas.openxmlformats.org/drawingml/2006/chartDrawing">
    <cdr:from>
      <cdr:x>0.2844</cdr:x>
      <cdr:y>0.53704</cdr:y>
    </cdr:from>
    <cdr:to>
      <cdr:x>0.35527</cdr:x>
      <cdr:y>0.61901</cdr:y>
    </cdr:to>
    <cdr:sp macro="" textlink="">
      <cdr:nvSpPr>
        <cdr:cNvPr id="3" name="Textfeld 1">
          <a:extLst xmlns:a="http://schemas.openxmlformats.org/drawingml/2006/main">
            <a:ext uri="{FF2B5EF4-FFF2-40B4-BE49-F238E27FC236}">
              <a16:creationId xmlns:a16="http://schemas.microsoft.com/office/drawing/2014/main" id="{69C0984A-A309-4E17-97B5-1706E7F8C71E}"/>
            </a:ext>
          </a:extLst>
        </cdr:cNvPr>
        <cdr:cNvSpPr txBox="1"/>
      </cdr:nvSpPr>
      <cdr:spPr>
        <a:xfrm xmlns:a="http://schemas.openxmlformats.org/drawingml/2006/main">
          <a:off x="2232248" y="2088232"/>
          <a:ext cx="556249" cy="3187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TheSans C4s Plain" panose="020B0502050302020203" pitchFamily="34" charset="0"/>
            </a:rPr>
            <a:t>+1,5%</a:t>
          </a:r>
        </a:p>
      </cdr:txBody>
    </cdr:sp>
  </cdr:relSizeAnchor>
  <cdr:relSizeAnchor xmlns:cdr="http://schemas.openxmlformats.org/drawingml/2006/chartDrawing">
    <cdr:from>
      <cdr:x>0.43119</cdr:x>
      <cdr:y>0.38889</cdr:y>
    </cdr:from>
    <cdr:to>
      <cdr:x>0.50206</cdr:x>
      <cdr:y>0.47086</cdr:y>
    </cdr:to>
    <cdr:sp macro="" textlink="">
      <cdr:nvSpPr>
        <cdr:cNvPr id="5" name="Textfeld 1">
          <a:extLst xmlns:a="http://schemas.openxmlformats.org/drawingml/2006/main">
            <a:ext uri="{FF2B5EF4-FFF2-40B4-BE49-F238E27FC236}">
              <a16:creationId xmlns:a16="http://schemas.microsoft.com/office/drawing/2014/main" id="{671B4A76-2C90-444F-A4E3-91BAD02FF29E}"/>
            </a:ext>
          </a:extLst>
        </cdr:cNvPr>
        <cdr:cNvSpPr txBox="1"/>
      </cdr:nvSpPr>
      <cdr:spPr>
        <a:xfrm xmlns:a="http://schemas.openxmlformats.org/drawingml/2006/main">
          <a:off x="3384376" y="1512168"/>
          <a:ext cx="556249" cy="3187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TheSans C4s Plain" panose="020B0502050302020203" pitchFamily="34" charset="0"/>
            </a:rPr>
            <a:t>+2,4%</a:t>
          </a:r>
        </a:p>
      </cdr:txBody>
    </cdr:sp>
  </cdr:relSizeAnchor>
  <cdr:relSizeAnchor xmlns:cdr="http://schemas.openxmlformats.org/drawingml/2006/chartDrawing">
    <cdr:from>
      <cdr:x>0.57798</cdr:x>
      <cdr:y>0.24074</cdr:y>
    </cdr:from>
    <cdr:to>
      <cdr:x>0.64885</cdr:x>
      <cdr:y>0.32271</cdr:y>
    </cdr:to>
    <cdr:sp macro="" textlink="">
      <cdr:nvSpPr>
        <cdr:cNvPr id="6" name="Textfeld 1">
          <a:extLst xmlns:a="http://schemas.openxmlformats.org/drawingml/2006/main">
            <a:ext uri="{FF2B5EF4-FFF2-40B4-BE49-F238E27FC236}">
              <a16:creationId xmlns:a16="http://schemas.microsoft.com/office/drawing/2014/main" id="{44324221-DD09-4F79-9D80-AE53ABE5D1E8}"/>
            </a:ext>
          </a:extLst>
        </cdr:cNvPr>
        <cdr:cNvSpPr txBox="1"/>
      </cdr:nvSpPr>
      <cdr:spPr>
        <a:xfrm xmlns:a="http://schemas.openxmlformats.org/drawingml/2006/main">
          <a:off x="4536504" y="936104"/>
          <a:ext cx="556250" cy="3187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TheSans C4s Plain" panose="020B0502050302020203" pitchFamily="34" charset="0"/>
            </a:rPr>
            <a:t>+2,7%</a:t>
          </a:r>
        </a:p>
      </cdr:txBody>
    </cdr:sp>
  </cdr:relSizeAnchor>
  <cdr:relSizeAnchor xmlns:cdr="http://schemas.openxmlformats.org/drawingml/2006/chartDrawing">
    <cdr:from>
      <cdr:x>0.72477</cdr:x>
      <cdr:y>0.14815</cdr:y>
    </cdr:from>
    <cdr:to>
      <cdr:x>0.79563</cdr:x>
      <cdr:y>0.23012</cdr:y>
    </cdr:to>
    <cdr:sp macro="" textlink="">
      <cdr:nvSpPr>
        <cdr:cNvPr id="8" name="Textfeld 1">
          <a:extLst xmlns:a="http://schemas.openxmlformats.org/drawingml/2006/main">
            <a:ext uri="{FF2B5EF4-FFF2-40B4-BE49-F238E27FC236}">
              <a16:creationId xmlns:a16="http://schemas.microsoft.com/office/drawing/2014/main" id="{827E4B87-6087-49D4-A7D4-BA7EB5C98282}"/>
            </a:ext>
          </a:extLst>
        </cdr:cNvPr>
        <cdr:cNvSpPr txBox="1"/>
      </cdr:nvSpPr>
      <cdr:spPr>
        <a:xfrm xmlns:a="http://schemas.openxmlformats.org/drawingml/2006/main">
          <a:off x="5688632" y="576064"/>
          <a:ext cx="556172" cy="318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TheSans C4s Plain" panose="020B0502050302020203" pitchFamily="34" charset="0"/>
            </a:rPr>
            <a:t>+1,7%</a:t>
          </a:r>
        </a:p>
      </cdr:txBody>
    </cdr:sp>
  </cdr:relSizeAnchor>
  <cdr:relSizeAnchor xmlns:cdr="http://schemas.openxmlformats.org/drawingml/2006/chartDrawing">
    <cdr:from>
      <cdr:x>0.87156</cdr:x>
      <cdr:y>0.2037</cdr:y>
    </cdr:from>
    <cdr:to>
      <cdr:x>0.94243</cdr:x>
      <cdr:y>0.28567</cdr:y>
    </cdr:to>
    <cdr:sp macro="" textlink="">
      <cdr:nvSpPr>
        <cdr:cNvPr id="9" name="Textfeld 1">
          <a:extLst xmlns:a="http://schemas.openxmlformats.org/drawingml/2006/main">
            <a:ext uri="{FF2B5EF4-FFF2-40B4-BE49-F238E27FC236}">
              <a16:creationId xmlns:a16="http://schemas.microsoft.com/office/drawing/2014/main" id="{F7F9155A-7065-41DD-B371-2B439232D168}"/>
            </a:ext>
          </a:extLst>
        </cdr:cNvPr>
        <cdr:cNvSpPr txBox="1"/>
      </cdr:nvSpPr>
      <cdr:spPr>
        <a:xfrm xmlns:a="http://schemas.openxmlformats.org/drawingml/2006/main">
          <a:off x="6840760" y="792088"/>
          <a:ext cx="556250" cy="318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solidFill>
                <a:srgbClr val="FF0000"/>
              </a:solidFill>
              <a:latin typeface="TheSans C4s Plain" panose="020B0502050302020203" pitchFamily="34" charset="0"/>
            </a:rPr>
            <a:t>-1,0%</a:t>
          </a:r>
        </a:p>
      </cdr:txBody>
    </cdr:sp>
  </cdr:relSizeAnchor>
</c:userShapes>
</file>

<file path=ppt/drawings/drawing4.xml><?xml version="1.0" encoding="utf-8"?>
<c:userShapes xmlns:c="http://schemas.openxmlformats.org/drawingml/2006/chart">
  <cdr:relSizeAnchor xmlns:cdr="http://schemas.openxmlformats.org/drawingml/2006/chartDrawing">
    <cdr:from>
      <cdr:x>0.14515</cdr:x>
      <cdr:y>0.62088</cdr:y>
    </cdr:from>
    <cdr:to>
      <cdr:x>0.23391</cdr:x>
      <cdr:y>0.71612</cdr:y>
    </cdr:to>
    <cdr:sp macro="" textlink="">
      <cdr:nvSpPr>
        <cdr:cNvPr id="2" name="Textfeld 1">
          <a:extLst xmlns:a="http://schemas.openxmlformats.org/drawingml/2006/main">
            <a:ext uri="{FF2B5EF4-FFF2-40B4-BE49-F238E27FC236}">
              <a16:creationId xmlns:a16="http://schemas.microsoft.com/office/drawing/2014/main" id="{FDC690A5-DACF-4129-BE10-B4F40C6616E4}"/>
            </a:ext>
          </a:extLst>
        </cdr:cNvPr>
        <cdr:cNvSpPr txBox="1"/>
      </cdr:nvSpPr>
      <cdr:spPr>
        <a:xfrm xmlns:a="http://schemas.openxmlformats.org/drawingml/2006/main">
          <a:off x="1198206" y="2712363"/>
          <a:ext cx="732713" cy="4160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dirty="0">
              <a:latin typeface="TheSans C4s Plain" panose="020B0502050302020203" pitchFamily="34" charset="0"/>
            </a:rPr>
            <a:t>+2,0%</a:t>
          </a:r>
        </a:p>
      </cdr:txBody>
    </cdr:sp>
  </cdr:relSizeAnchor>
  <cdr:relSizeAnchor xmlns:cdr="http://schemas.openxmlformats.org/drawingml/2006/chartDrawing">
    <cdr:from>
      <cdr:x>0.30216</cdr:x>
      <cdr:y>0.5055</cdr:y>
    </cdr:from>
    <cdr:to>
      <cdr:x>0.39092</cdr:x>
      <cdr:y>0.60075</cdr:y>
    </cdr:to>
    <cdr:sp macro="" textlink="">
      <cdr:nvSpPr>
        <cdr:cNvPr id="4" name="Textfeld 1">
          <a:extLst xmlns:a="http://schemas.openxmlformats.org/drawingml/2006/main">
            <a:ext uri="{FF2B5EF4-FFF2-40B4-BE49-F238E27FC236}">
              <a16:creationId xmlns:a16="http://schemas.microsoft.com/office/drawing/2014/main" id="{31972422-C2C2-4A65-B279-4344C0C1CE44}"/>
            </a:ext>
          </a:extLst>
        </cdr:cNvPr>
        <cdr:cNvSpPr txBox="1"/>
      </cdr:nvSpPr>
      <cdr:spPr>
        <a:xfrm xmlns:a="http://schemas.openxmlformats.org/drawingml/2006/main">
          <a:off x="2494350" y="2208307"/>
          <a:ext cx="732713" cy="4161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50" dirty="0">
              <a:latin typeface="TheSans C4s Plain" panose="020B0502050302020203" pitchFamily="34" charset="0"/>
            </a:rPr>
            <a:t>+2,5%</a:t>
          </a:r>
        </a:p>
      </cdr:txBody>
    </cdr:sp>
  </cdr:relSizeAnchor>
  <cdr:relSizeAnchor xmlns:cdr="http://schemas.openxmlformats.org/drawingml/2006/chartDrawing">
    <cdr:from>
      <cdr:x>0.44893</cdr:x>
      <cdr:y>0.4066</cdr:y>
    </cdr:from>
    <cdr:to>
      <cdr:x>0.53768</cdr:x>
      <cdr:y>0.50184</cdr:y>
    </cdr:to>
    <cdr:sp macro="" textlink="">
      <cdr:nvSpPr>
        <cdr:cNvPr id="5" name="Textfeld 1">
          <a:extLst xmlns:a="http://schemas.openxmlformats.org/drawingml/2006/main">
            <a:ext uri="{FF2B5EF4-FFF2-40B4-BE49-F238E27FC236}">
              <a16:creationId xmlns:a16="http://schemas.microsoft.com/office/drawing/2014/main" id="{31972422-C2C2-4A65-B279-4344C0C1CE44}"/>
            </a:ext>
          </a:extLst>
        </cdr:cNvPr>
        <cdr:cNvSpPr txBox="1"/>
      </cdr:nvSpPr>
      <cdr:spPr>
        <a:xfrm xmlns:a="http://schemas.openxmlformats.org/drawingml/2006/main">
          <a:off x="3705935" y="1776259"/>
          <a:ext cx="732631" cy="4160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50" dirty="0">
              <a:latin typeface="TheSans C4s Plain" panose="020B0502050302020203" pitchFamily="34" charset="0"/>
            </a:rPr>
            <a:t>+2,0%</a:t>
          </a:r>
        </a:p>
      </cdr:txBody>
    </cdr:sp>
  </cdr:relSizeAnchor>
  <cdr:relSizeAnchor xmlns:cdr="http://schemas.openxmlformats.org/drawingml/2006/chartDrawing">
    <cdr:from>
      <cdr:x>0.5813</cdr:x>
      <cdr:y>0.37364</cdr:y>
    </cdr:from>
    <cdr:to>
      <cdr:x>0.67006</cdr:x>
      <cdr:y>0.46888</cdr:y>
    </cdr:to>
    <cdr:sp macro="" textlink="">
      <cdr:nvSpPr>
        <cdr:cNvPr id="6" name="Textfeld 1">
          <a:extLst xmlns:a="http://schemas.openxmlformats.org/drawingml/2006/main">
            <a:ext uri="{FF2B5EF4-FFF2-40B4-BE49-F238E27FC236}">
              <a16:creationId xmlns:a16="http://schemas.microsoft.com/office/drawing/2014/main" id="{31972422-C2C2-4A65-B279-4344C0C1CE44}"/>
            </a:ext>
          </a:extLst>
        </cdr:cNvPr>
        <cdr:cNvSpPr txBox="1"/>
      </cdr:nvSpPr>
      <cdr:spPr>
        <a:xfrm xmlns:a="http://schemas.openxmlformats.org/drawingml/2006/main">
          <a:off x="4798606" y="1632243"/>
          <a:ext cx="732713" cy="4160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50" dirty="0">
              <a:latin typeface="TheSans C4s Plain" panose="020B0502050302020203" pitchFamily="34" charset="0"/>
            </a:rPr>
            <a:t>+0,5%</a:t>
          </a:r>
        </a:p>
      </cdr:txBody>
    </cdr:sp>
  </cdr:relSizeAnchor>
  <cdr:relSizeAnchor xmlns:cdr="http://schemas.openxmlformats.org/drawingml/2006/chartDrawing">
    <cdr:from>
      <cdr:x>0.73831</cdr:x>
      <cdr:y>0.22529</cdr:y>
    </cdr:from>
    <cdr:to>
      <cdr:x>0.82707</cdr:x>
      <cdr:y>0.32053</cdr:y>
    </cdr:to>
    <cdr:sp macro="" textlink="">
      <cdr:nvSpPr>
        <cdr:cNvPr id="7" name="Textfeld 1">
          <a:extLst xmlns:a="http://schemas.openxmlformats.org/drawingml/2006/main">
            <a:ext uri="{FF2B5EF4-FFF2-40B4-BE49-F238E27FC236}">
              <a16:creationId xmlns:a16="http://schemas.microsoft.com/office/drawing/2014/main" id="{31972422-C2C2-4A65-B279-4344C0C1CE44}"/>
            </a:ext>
          </a:extLst>
        </cdr:cNvPr>
        <cdr:cNvSpPr txBox="1"/>
      </cdr:nvSpPr>
      <cdr:spPr>
        <a:xfrm xmlns:a="http://schemas.openxmlformats.org/drawingml/2006/main">
          <a:off x="6094750" y="984171"/>
          <a:ext cx="732713" cy="4160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50" dirty="0">
              <a:latin typeface="TheSans C4s Plain" panose="020B0502050302020203" pitchFamily="34" charset="0"/>
            </a:rPr>
            <a:t>+2,7%</a:t>
          </a:r>
        </a:p>
      </cdr:txBody>
    </cdr:sp>
  </cdr:relSizeAnchor>
  <cdr:relSizeAnchor xmlns:cdr="http://schemas.openxmlformats.org/drawingml/2006/chartDrawing">
    <cdr:from>
      <cdr:x>0.87788</cdr:x>
      <cdr:y>0.2088</cdr:y>
    </cdr:from>
    <cdr:to>
      <cdr:x>0.96663</cdr:x>
      <cdr:y>0.30404</cdr:y>
    </cdr:to>
    <cdr:sp macro="" textlink="">
      <cdr:nvSpPr>
        <cdr:cNvPr id="8" name="Textfeld 1">
          <a:extLst xmlns:a="http://schemas.openxmlformats.org/drawingml/2006/main">
            <a:ext uri="{FF2B5EF4-FFF2-40B4-BE49-F238E27FC236}">
              <a16:creationId xmlns:a16="http://schemas.microsoft.com/office/drawing/2014/main" id="{31972422-C2C2-4A65-B279-4344C0C1CE44}"/>
            </a:ext>
          </a:extLst>
        </cdr:cNvPr>
        <cdr:cNvSpPr txBox="1"/>
      </cdr:nvSpPr>
      <cdr:spPr>
        <a:xfrm xmlns:a="http://schemas.openxmlformats.org/drawingml/2006/main">
          <a:off x="7246878" y="912163"/>
          <a:ext cx="732630" cy="4160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50" dirty="0">
              <a:latin typeface="TheSans C4s Plain" panose="020B0502050302020203" pitchFamily="34" charset="0"/>
            </a:rPr>
            <a:t>+0,4%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dirty="0"/>
          </a:p>
        </p:txBody>
      </p:sp>
      <p:sp>
        <p:nvSpPr>
          <p:cNvPr id="3" name="Datumsplatzhalt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80001CC0-30EC-CF49-9AF8-F1FD2D02FA63}" type="datetimeFigureOut">
              <a:rPr lang="de-DE" smtClean="0"/>
              <a:pPr/>
              <a:t>10.05.2023</a:t>
            </a:fld>
            <a:endParaRPr lang="de-DE" dirty="0"/>
          </a:p>
        </p:txBody>
      </p:sp>
      <p:sp>
        <p:nvSpPr>
          <p:cNvPr id="4" name="Fußzeilenplatzhalt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dirty="0"/>
          </a:p>
        </p:txBody>
      </p:sp>
      <p:sp>
        <p:nvSpPr>
          <p:cNvPr id="5" name="Foliennummernplatzhalt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56FBCE8D-A039-C94B-A919-DF6D8A0515D0}" type="slidenum">
              <a:rPr lang="de-DE" smtClean="0"/>
              <a:pPr/>
              <a:t>‹Nr.›</a:t>
            </a:fld>
            <a:endParaRPr lang="de-DE" dirty="0"/>
          </a:p>
        </p:txBody>
      </p:sp>
    </p:spTree>
    <p:extLst>
      <p:ext uri="{BB962C8B-B14F-4D97-AF65-F5344CB8AC3E}">
        <p14:creationId xmlns:p14="http://schemas.microsoft.com/office/powerpoint/2010/main" val="754186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dirty="0"/>
          </a:p>
        </p:txBody>
      </p:sp>
      <p:sp>
        <p:nvSpPr>
          <p:cNvPr id="3" name="Datumsplatzhalt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503DCC3-D54B-7440-8BB2-8017309BC5CC}" type="datetimeFigureOut">
              <a:rPr lang="de-DE" smtClean="0"/>
              <a:pPr/>
              <a:t>10.05.2023</a:t>
            </a:fld>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de-DE" dirty="0"/>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dirty="0"/>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8913AE60-6B0A-3440-B681-904C0EEC85EA}" type="slidenum">
              <a:rPr lang="de-DE" smtClean="0"/>
              <a:pPr/>
              <a:t>‹Nr.›</a:t>
            </a:fld>
            <a:endParaRPr lang="de-DE" dirty="0"/>
          </a:p>
        </p:txBody>
      </p:sp>
    </p:spTree>
    <p:extLst>
      <p:ext uri="{BB962C8B-B14F-4D97-AF65-F5344CB8AC3E}">
        <p14:creationId xmlns:p14="http://schemas.microsoft.com/office/powerpoint/2010/main" val="38831876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079"/>
          <p:cNvSpPr>
            <a:spLocks noGrp="1" noChangeArrowheads="1"/>
          </p:cNvSpPr>
          <p:nvPr>
            <p:ph type="sldNum" sz="quarter" idx="5"/>
          </p:nvPr>
        </p:nvSpPr>
        <p:spPr>
          <a:ln/>
        </p:spPr>
        <p:txBody>
          <a:bodyPr/>
          <a:lstStyle/>
          <a:p>
            <a:pPr marL="0" marR="0" lvl="0" indent="0" algn="r" defTabSz="906349" rtl="0" eaLnBrk="0" fontAlgn="base" latinLnBrk="0" hangingPunct="0">
              <a:lnSpc>
                <a:spcPct val="100000"/>
              </a:lnSpc>
              <a:spcBef>
                <a:spcPct val="0"/>
              </a:spcBef>
              <a:spcAft>
                <a:spcPct val="0"/>
              </a:spcAft>
              <a:buClrTx/>
              <a:buSzTx/>
              <a:buFontTx/>
              <a:buNone/>
              <a:tabLst/>
              <a:defRPr/>
            </a:pPr>
            <a:fld id="{B9182D07-DB1A-4F47-9113-431C52071E66}" type="slidenum">
              <a:rPr kumimoji="0" 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06349" rtl="0" eaLnBrk="0" fontAlgn="base" latinLnBrk="0" hangingPunct="0">
                <a:lnSpc>
                  <a:spcPct val="100000"/>
                </a:lnSpc>
                <a:spcBef>
                  <a:spcPct val="0"/>
                </a:spcBef>
                <a:spcAft>
                  <a:spcPct val="0"/>
                </a:spcAft>
                <a:buClrTx/>
                <a:buSzTx/>
                <a:buFontTx/>
                <a:buNone/>
                <a:tabLst/>
                <a:defRPr/>
              </a:pPr>
              <a:t>1</a:t>
            </a:fld>
            <a:endParaRPr kumimoji="0" 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6914" name="Folienbildplatzhalter 1"/>
          <p:cNvSpPr>
            <a:spLocks noGrp="1" noRot="1" noChangeAspect="1" noTextEdit="1"/>
          </p:cNvSpPr>
          <p:nvPr>
            <p:ph type="sldImg"/>
          </p:nvPr>
        </p:nvSpPr>
        <p:spPr>
          <a:xfrm>
            <a:off x="966788" y="719138"/>
            <a:ext cx="4992687" cy="3743325"/>
          </a:xfrm>
          <a:ln/>
        </p:spPr>
      </p:sp>
      <p:sp>
        <p:nvSpPr>
          <p:cNvPr id="166915" name="Notizenplatzhalter 2"/>
          <p:cNvSpPr>
            <a:spLocks noGrp="1"/>
          </p:cNvSpPr>
          <p:nvPr>
            <p:ph type="body" idx="1"/>
          </p:nvPr>
        </p:nvSpPr>
        <p:spPr>
          <a:xfrm>
            <a:off x="685053" y="4741418"/>
            <a:ext cx="5483596" cy="4492366"/>
          </a:xfrm>
        </p:spPr>
        <p:txBody>
          <a:bodyPr lIns="96570" tIns="48285" rIns="96570" bIns="48285"/>
          <a:lstStyle/>
          <a:p>
            <a:pPr defTabSz="462021">
              <a:spcBef>
                <a:spcPct val="0"/>
              </a:spcBef>
            </a:pPr>
            <a:endParaRPr lang="de-DE" dirty="0">
              <a:latin typeface="Arial" panose="020B0604020202020204" pitchFamily="34" charset="0"/>
            </a:endParaRPr>
          </a:p>
        </p:txBody>
      </p:sp>
      <p:sp>
        <p:nvSpPr>
          <p:cNvPr id="166916" name="Foliennummernplatzhalter 3"/>
          <p:cNvSpPr txBox="1">
            <a:spLocks noGrp="1"/>
          </p:cNvSpPr>
          <p:nvPr/>
        </p:nvSpPr>
        <p:spPr bwMode="auto">
          <a:xfrm>
            <a:off x="3881417" y="9482820"/>
            <a:ext cx="2970682" cy="49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70" tIns="48285" rIns="96570" bIns="48285" anchor="b"/>
          <a:lstStyle>
            <a:lvl1pPr defTabSz="477838" eaLnBrk="0" hangingPunct="0">
              <a:defRPr sz="2400">
                <a:solidFill>
                  <a:schemeClr val="tx1"/>
                </a:solidFill>
                <a:latin typeface="Times New Roman" panose="02020603050405020304" pitchFamily="18" charset="0"/>
              </a:defRPr>
            </a:lvl1pPr>
            <a:lvl2pPr marL="776288" indent="-298450" defTabSz="477838" eaLnBrk="0" hangingPunct="0">
              <a:defRPr sz="2400">
                <a:solidFill>
                  <a:schemeClr val="tx1"/>
                </a:solidFill>
                <a:latin typeface="Times New Roman" panose="02020603050405020304" pitchFamily="18" charset="0"/>
              </a:defRPr>
            </a:lvl2pPr>
            <a:lvl3pPr marL="1195388" indent="-239713" defTabSz="477838" eaLnBrk="0" hangingPunct="0">
              <a:defRPr sz="2400">
                <a:solidFill>
                  <a:schemeClr val="tx1"/>
                </a:solidFill>
                <a:latin typeface="Times New Roman" panose="02020603050405020304" pitchFamily="18" charset="0"/>
              </a:defRPr>
            </a:lvl3pPr>
            <a:lvl4pPr marL="1673225" indent="-239713" defTabSz="477838" eaLnBrk="0" hangingPunct="0">
              <a:defRPr sz="2400">
                <a:solidFill>
                  <a:schemeClr val="tx1"/>
                </a:solidFill>
                <a:latin typeface="Times New Roman" panose="02020603050405020304" pitchFamily="18" charset="0"/>
              </a:defRPr>
            </a:lvl4pPr>
            <a:lvl5pPr marL="2151063" indent="-239713" defTabSz="477838" eaLnBrk="0" hangingPunct="0">
              <a:defRPr sz="2400">
                <a:solidFill>
                  <a:schemeClr val="tx1"/>
                </a:solidFill>
                <a:latin typeface="Times New Roman" panose="02020603050405020304" pitchFamily="18" charset="0"/>
              </a:defRPr>
            </a:lvl5pPr>
            <a:lvl6pPr marL="2608263" indent="-239713" defTabSz="477838" eaLnBrk="0" fontAlgn="base" hangingPunct="0">
              <a:spcBef>
                <a:spcPct val="0"/>
              </a:spcBef>
              <a:spcAft>
                <a:spcPct val="0"/>
              </a:spcAft>
              <a:defRPr sz="2400">
                <a:solidFill>
                  <a:schemeClr val="tx1"/>
                </a:solidFill>
                <a:latin typeface="Times New Roman" panose="02020603050405020304" pitchFamily="18" charset="0"/>
              </a:defRPr>
            </a:lvl6pPr>
            <a:lvl7pPr marL="3065463" indent="-239713" defTabSz="477838" eaLnBrk="0" fontAlgn="base" hangingPunct="0">
              <a:spcBef>
                <a:spcPct val="0"/>
              </a:spcBef>
              <a:spcAft>
                <a:spcPct val="0"/>
              </a:spcAft>
              <a:defRPr sz="2400">
                <a:solidFill>
                  <a:schemeClr val="tx1"/>
                </a:solidFill>
                <a:latin typeface="Times New Roman" panose="02020603050405020304" pitchFamily="18" charset="0"/>
              </a:defRPr>
            </a:lvl7pPr>
            <a:lvl8pPr marL="3522663" indent="-239713" defTabSz="477838" eaLnBrk="0" fontAlgn="base" hangingPunct="0">
              <a:spcBef>
                <a:spcPct val="0"/>
              </a:spcBef>
              <a:spcAft>
                <a:spcPct val="0"/>
              </a:spcAft>
              <a:defRPr sz="2400">
                <a:solidFill>
                  <a:schemeClr val="tx1"/>
                </a:solidFill>
                <a:latin typeface="Times New Roman" panose="02020603050405020304" pitchFamily="18" charset="0"/>
              </a:defRPr>
            </a:lvl8pPr>
            <a:lvl9pPr marL="3979863" indent="-239713" defTabSz="4778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477838" rtl="0" eaLnBrk="1" fontAlgn="base" latinLnBrk="0" hangingPunct="1">
              <a:lnSpc>
                <a:spcPct val="100000"/>
              </a:lnSpc>
              <a:spcBef>
                <a:spcPct val="0"/>
              </a:spcBef>
              <a:spcAft>
                <a:spcPct val="0"/>
              </a:spcAft>
              <a:buClrTx/>
              <a:buSzTx/>
              <a:buFontTx/>
              <a:buNone/>
              <a:tabLst/>
              <a:defRPr/>
            </a:pPr>
            <a:fld id="{A11117FC-D7E5-4C87-8DBA-EB136B49E40A}" type="slidenum">
              <a:rPr kumimoji="0" lang="de-DE"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77838" rtl="0" eaLnBrk="1" fontAlgn="base" latinLnBrk="0" hangingPunct="1">
                <a:lnSpc>
                  <a:spcPct val="100000"/>
                </a:lnSpc>
                <a:spcBef>
                  <a:spcPct val="0"/>
                </a:spcBef>
                <a:spcAft>
                  <a:spcPct val="0"/>
                </a:spcAft>
                <a:buClrTx/>
                <a:buSzTx/>
                <a:buFontTx/>
                <a:buNone/>
                <a:tabLst/>
                <a:defRPr/>
              </a:pPr>
              <a:t>1</a:t>
            </a:fld>
            <a:endParaRPr kumimoji="0" lang="de-DE"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550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22</a:t>
            </a:fld>
            <a:endParaRPr lang="de-DE" dirty="0"/>
          </a:p>
        </p:txBody>
      </p:sp>
    </p:spTree>
    <p:extLst>
      <p:ext uri="{BB962C8B-B14F-4D97-AF65-F5344CB8AC3E}">
        <p14:creationId xmlns:p14="http://schemas.microsoft.com/office/powerpoint/2010/main" val="317993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23</a:t>
            </a:fld>
            <a:endParaRPr lang="de-DE" dirty="0"/>
          </a:p>
        </p:txBody>
      </p:sp>
    </p:spTree>
    <p:extLst>
      <p:ext uri="{BB962C8B-B14F-4D97-AF65-F5344CB8AC3E}">
        <p14:creationId xmlns:p14="http://schemas.microsoft.com/office/powerpoint/2010/main" val="184430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3</a:t>
            </a:fld>
            <a:endParaRPr lang="de-DE" dirty="0"/>
          </a:p>
        </p:txBody>
      </p:sp>
    </p:spTree>
    <p:extLst>
      <p:ext uri="{BB962C8B-B14F-4D97-AF65-F5344CB8AC3E}">
        <p14:creationId xmlns:p14="http://schemas.microsoft.com/office/powerpoint/2010/main" val="131117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4</a:t>
            </a:fld>
            <a:endParaRPr lang="de-DE" dirty="0"/>
          </a:p>
        </p:txBody>
      </p:sp>
    </p:spTree>
    <p:extLst>
      <p:ext uri="{BB962C8B-B14F-4D97-AF65-F5344CB8AC3E}">
        <p14:creationId xmlns:p14="http://schemas.microsoft.com/office/powerpoint/2010/main" val="4013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6</a:t>
            </a:fld>
            <a:endParaRPr lang="de-DE" dirty="0"/>
          </a:p>
        </p:txBody>
      </p:sp>
    </p:spTree>
    <p:extLst>
      <p:ext uri="{BB962C8B-B14F-4D97-AF65-F5344CB8AC3E}">
        <p14:creationId xmlns:p14="http://schemas.microsoft.com/office/powerpoint/2010/main" val="387522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7</a:t>
            </a:fld>
            <a:endParaRPr lang="de-DE" dirty="0"/>
          </a:p>
        </p:txBody>
      </p:sp>
    </p:spTree>
    <p:extLst>
      <p:ext uri="{BB962C8B-B14F-4D97-AF65-F5344CB8AC3E}">
        <p14:creationId xmlns:p14="http://schemas.microsoft.com/office/powerpoint/2010/main" val="382659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82236" eaLnBrk="0" hangingPunct="0">
              <a:defRPr sz="1500">
                <a:solidFill>
                  <a:schemeClr val="tx1"/>
                </a:solidFill>
                <a:latin typeface="Arial" panose="020B0604020202020204" pitchFamily="34" charset="0"/>
                <a:cs typeface="Arial" panose="020B0604020202020204" pitchFamily="34" charset="0"/>
              </a:defRPr>
            </a:lvl1pPr>
            <a:lvl2pPr marL="769993" indent="-296151" defTabSz="982236" eaLnBrk="0" hangingPunct="0">
              <a:defRPr sz="1500">
                <a:solidFill>
                  <a:schemeClr val="tx1"/>
                </a:solidFill>
                <a:latin typeface="Arial" panose="020B0604020202020204" pitchFamily="34" charset="0"/>
                <a:cs typeface="Arial" panose="020B0604020202020204" pitchFamily="34" charset="0"/>
              </a:defRPr>
            </a:lvl2pPr>
            <a:lvl3pPr marL="1184605" indent="-236921" defTabSz="982236" eaLnBrk="0" hangingPunct="0">
              <a:defRPr sz="1500">
                <a:solidFill>
                  <a:schemeClr val="tx1"/>
                </a:solidFill>
                <a:latin typeface="Arial" panose="020B0604020202020204" pitchFamily="34" charset="0"/>
                <a:cs typeface="Arial" panose="020B0604020202020204" pitchFamily="34" charset="0"/>
              </a:defRPr>
            </a:lvl3pPr>
            <a:lvl4pPr marL="1658447" indent="-236921" defTabSz="982236" eaLnBrk="0" hangingPunct="0">
              <a:defRPr sz="1500">
                <a:solidFill>
                  <a:schemeClr val="tx1"/>
                </a:solidFill>
                <a:latin typeface="Arial" panose="020B0604020202020204" pitchFamily="34" charset="0"/>
                <a:cs typeface="Arial" panose="020B0604020202020204" pitchFamily="34" charset="0"/>
              </a:defRPr>
            </a:lvl4pPr>
            <a:lvl5pPr marL="2132289" indent="-236921" defTabSz="982236" eaLnBrk="0" hangingPunct="0">
              <a:defRPr sz="1500">
                <a:solidFill>
                  <a:schemeClr val="tx1"/>
                </a:solidFill>
                <a:latin typeface="Arial" panose="020B0604020202020204" pitchFamily="34" charset="0"/>
                <a:cs typeface="Arial" panose="020B0604020202020204" pitchFamily="34" charset="0"/>
              </a:defRPr>
            </a:lvl5pPr>
            <a:lvl6pPr marL="2606131" indent="-236921" defTabSz="982236"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6pPr>
            <a:lvl7pPr marL="3079974" indent="-236921" defTabSz="982236"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7pPr>
            <a:lvl8pPr marL="3553816" indent="-236921" defTabSz="982236"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8pPr>
            <a:lvl9pPr marL="4027658" indent="-236921" defTabSz="982236" eaLnBrk="0" fontAlgn="base" hangingPunct="0">
              <a:spcBef>
                <a:spcPct val="0"/>
              </a:spcBef>
              <a:spcAft>
                <a:spcPct val="0"/>
              </a:spcAft>
              <a:defRPr sz="1500">
                <a:solidFill>
                  <a:schemeClr val="tx1"/>
                </a:solidFill>
                <a:latin typeface="Arial" panose="020B0604020202020204" pitchFamily="34" charset="0"/>
                <a:cs typeface="Arial" panose="020B0604020202020204" pitchFamily="34" charset="0"/>
              </a:defRPr>
            </a:lvl9pPr>
          </a:lstStyle>
          <a:p>
            <a:fld id="{920A9704-5BD0-4EA4-8052-9C4EBBE803C5}" type="slidenum">
              <a:rPr lang="de-DE" altLang="de-DE" sz="1100"/>
              <a:pPr/>
              <a:t>13</a:t>
            </a:fld>
            <a:endParaRPr lang="de-DE" altLang="de-DE" sz="1100" dirty="0"/>
          </a:p>
        </p:txBody>
      </p:sp>
    </p:spTree>
    <p:extLst>
      <p:ext uri="{BB962C8B-B14F-4D97-AF65-F5344CB8AC3E}">
        <p14:creationId xmlns:p14="http://schemas.microsoft.com/office/powerpoint/2010/main" val="289811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17</a:t>
            </a:fld>
            <a:endParaRPr lang="de-DE" dirty="0"/>
          </a:p>
        </p:txBody>
      </p:sp>
    </p:spTree>
    <p:extLst>
      <p:ext uri="{BB962C8B-B14F-4D97-AF65-F5344CB8AC3E}">
        <p14:creationId xmlns:p14="http://schemas.microsoft.com/office/powerpoint/2010/main" val="267692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3AE60-6B0A-3440-B681-904C0EEC85EA}" type="slidenum">
              <a:rPr lang="de-DE" smtClean="0"/>
              <a:pPr/>
              <a:t>18</a:t>
            </a:fld>
            <a:endParaRPr lang="de-DE" dirty="0"/>
          </a:p>
        </p:txBody>
      </p:sp>
    </p:spTree>
    <p:extLst>
      <p:ext uri="{BB962C8B-B14F-4D97-AF65-F5344CB8AC3E}">
        <p14:creationId xmlns:p14="http://schemas.microsoft.com/office/powerpoint/2010/main" val="47476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p>
        </p:txBody>
      </p:sp>
    </p:spTree>
    <p:extLst>
      <p:ext uri="{BB962C8B-B14F-4D97-AF65-F5344CB8AC3E}">
        <p14:creationId xmlns:p14="http://schemas.microsoft.com/office/powerpoint/2010/main" val="426591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3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9185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43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88503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973354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03492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173163"/>
            <a:ext cx="2057400" cy="4953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173163"/>
            <a:ext cx="6019800" cy="4953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0309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04287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1173163"/>
            <a:ext cx="8229600" cy="884237"/>
          </a:xfrm>
        </p:spPr>
        <p:txBody>
          <a:bodyPr/>
          <a:lstStyle/>
          <a:p>
            <a:r>
              <a:rPr lang="de-DE"/>
              <a:t>Titelmasterformat durch Klicken bearbeiten</a:t>
            </a:r>
          </a:p>
        </p:txBody>
      </p:sp>
      <p:sp>
        <p:nvSpPr>
          <p:cNvPr id="3" name="Textplatzhalter 2"/>
          <p:cNvSpPr>
            <a:spLocks noGrp="1"/>
          </p:cNvSpPr>
          <p:nvPr>
            <p:ph type="body" sz="half" idx="1"/>
          </p:nvPr>
        </p:nvSpPr>
        <p:spPr>
          <a:xfrm>
            <a:off x="457200" y="2743200"/>
            <a:ext cx="4038600" cy="3382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648200" y="2743200"/>
            <a:ext cx="4038600" cy="3382963"/>
          </a:xfrm>
        </p:spPr>
        <p:txBody>
          <a:bodyPr/>
          <a:lstStyle/>
          <a:p>
            <a:pPr lvl="0"/>
            <a:endParaRPr lang="de-DE" noProof="0" dirty="0"/>
          </a:p>
        </p:txBody>
      </p:sp>
      <p:sp>
        <p:nvSpPr>
          <p:cNvPr id="5" name="Foliennummernplatzhalter 5"/>
          <p:cNvSpPr>
            <a:spLocks noGrp="1"/>
          </p:cNvSpPr>
          <p:nvPr>
            <p:ph type="sldNum" sz="quarter" idx="10"/>
          </p:nvPr>
        </p:nvSpPr>
        <p:spPr/>
        <p:txBody>
          <a:bodyPr/>
          <a:lstStyle>
            <a:lvl1pPr>
              <a:defRPr/>
            </a:lvl1pPr>
          </a:lstStyle>
          <a:p>
            <a:pPr defTabSz="914400" eaLnBrk="0" fontAlgn="base" hangingPunct="0">
              <a:spcBef>
                <a:spcPct val="0"/>
              </a:spcBef>
              <a:spcAft>
                <a:spcPct val="0"/>
              </a:spcAft>
            </a:pPr>
            <a:fld id="{7A13D063-ECA9-4833-81E7-252210DB9F12}" type="slidenum">
              <a:rPr lang="de-DE" sz="1200">
                <a:solidFill>
                  <a:srgbClr val="000000"/>
                </a:solidFill>
              </a:rPr>
              <a:pPr defTabSz="914400" eaLnBrk="0" fontAlgn="base" hangingPunct="0">
                <a:spcBef>
                  <a:spcPct val="0"/>
                </a:spcBef>
                <a:spcAft>
                  <a:spcPct val="0"/>
                </a:spcAft>
              </a:pPr>
              <a:t>‹Nr.›</a:t>
            </a:fld>
            <a:endParaRPr lang="de-DE" sz="1200" dirty="0">
              <a:solidFill>
                <a:srgbClr val="000000"/>
              </a:solidFill>
            </a:endParaRPr>
          </a:p>
        </p:txBody>
      </p:sp>
    </p:spTree>
    <p:extLst>
      <p:ext uri="{BB962C8B-B14F-4D97-AF65-F5344CB8AC3E}">
        <p14:creationId xmlns:p14="http://schemas.microsoft.com/office/powerpoint/2010/main" val="174297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1173163"/>
            <a:ext cx="8229600" cy="884237"/>
          </a:xfrm>
        </p:spPr>
        <p:txBody>
          <a:bodyPr/>
          <a:lstStyle/>
          <a:p>
            <a:r>
              <a:rPr lang="de-DE"/>
              <a:t>Titelmasterformat durch Klicken bearbeiten</a:t>
            </a:r>
          </a:p>
        </p:txBody>
      </p:sp>
      <p:sp>
        <p:nvSpPr>
          <p:cNvPr id="3" name="Diagrammplatzhalter 2"/>
          <p:cNvSpPr>
            <a:spLocks noGrp="1"/>
          </p:cNvSpPr>
          <p:nvPr>
            <p:ph type="chart" idx="1"/>
          </p:nvPr>
        </p:nvSpPr>
        <p:spPr>
          <a:xfrm>
            <a:off x="457200" y="2743200"/>
            <a:ext cx="8229600" cy="3382963"/>
          </a:xfrm>
        </p:spPr>
        <p:txBody>
          <a:bodyPr/>
          <a:lstStyle/>
          <a:p>
            <a:pPr lvl="0"/>
            <a:endParaRPr lang="de-DE" noProof="0" dirty="0"/>
          </a:p>
        </p:txBody>
      </p:sp>
      <p:sp>
        <p:nvSpPr>
          <p:cNvPr id="4" name="Foliennummernplatzhalter 5"/>
          <p:cNvSpPr>
            <a:spLocks noGrp="1"/>
          </p:cNvSpPr>
          <p:nvPr>
            <p:ph type="sldNum" sz="quarter" idx="10"/>
          </p:nvPr>
        </p:nvSpPr>
        <p:spPr/>
        <p:txBody>
          <a:bodyPr/>
          <a:lstStyle>
            <a:lvl1pPr>
              <a:defRPr/>
            </a:lvl1pPr>
          </a:lstStyle>
          <a:p>
            <a:pPr defTabSz="914400" eaLnBrk="0" fontAlgn="base" hangingPunct="0">
              <a:spcBef>
                <a:spcPct val="0"/>
              </a:spcBef>
              <a:spcAft>
                <a:spcPct val="0"/>
              </a:spcAft>
            </a:pPr>
            <a:fld id="{8B86B403-55F9-4A23-B34D-941AB9DDE991}" type="slidenum">
              <a:rPr lang="de-DE" sz="1200">
                <a:solidFill>
                  <a:srgbClr val="000000"/>
                </a:solidFill>
              </a:rPr>
              <a:pPr defTabSz="914400" eaLnBrk="0" fontAlgn="base" hangingPunct="0">
                <a:spcBef>
                  <a:spcPct val="0"/>
                </a:spcBef>
                <a:spcAft>
                  <a:spcPct val="0"/>
                </a:spcAft>
              </a:pPr>
              <a:t>‹Nr.›</a:t>
            </a:fld>
            <a:endParaRPr lang="de-DE" sz="1200" dirty="0">
              <a:solidFill>
                <a:srgbClr val="000000"/>
              </a:solidFill>
            </a:endParaRPr>
          </a:p>
        </p:txBody>
      </p:sp>
    </p:spTree>
    <p:extLst>
      <p:ext uri="{BB962C8B-B14F-4D97-AF65-F5344CB8AC3E}">
        <p14:creationId xmlns:p14="http://schemas.microsoft.com/office/powerpoint/2010/main" val="123535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5" name="Bild 8" descr="Header_schmal_hellblau.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4" descr="Seitenzah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6477000"/>
            <a:ext cx="6588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1219200"/>
            <a:ext cx="8028042" cy="914400"/>
          </a:xfrm>
        </p:spPr>
        <p:txBody>
          <a:bodyPr/>
          <a:lstStyle>
            <a:lvl1pPr>
              <a:defRPr>
                <a:solidFill>
                  <a:srgbClr val="009EE0"/>
                </a:solidFill>
              </a:defRPr>
            </a:lvl1pPr>
          </a:lstStyle>
          <a:p>
            <a:r>
              <a:rPr lang="de-DE" dirty="0"/>
              <a:t>Mastertitelformat bearbeiten</a:t>
            </a:r>
          </a:p>
        </p:txBody>
      </p:sp>
      <p:sp>
        <p:nvSpPr>
          <p:cNvPr id="3" name="Inhaltsplatzhalter 2"/>
          <p:cNvSpPr>
            <a:spLocks noGrp="1"/>
          </p:cNvSpPr>
          <p:nvPr>
            <p:ph idx="1"/>
          </p:nvPr>
        </p:nvSpPr>
        <p:spPr>
          <a:xfrm>
            <a:off x="457200" y="2438400"/>
            <a:ext cx="8028042" cy="3687763"/>
          </a:xfrm>
        </p:spPr>
        <p:txBody>
          <a:bodyPr spcCol="540000"/>
          <a:lstStyle>
            <a:lvl1pPr>
              <a:defRPr sz="2000" b="1" i="0" cap="none"/>
            </a:lvl1pPr>
            <a:lvl2pPr marL="0" indent="-180000">
              <a:buFont typeface="Arial"/>
              <a:buNone/>
              <a:defRPr sz="2000" baseline="0"/>
            </a:lvl2pPr>
            <a:lvl3pPr marL="360000" indent="-180000">
              <a:defRPr sz="2000" b="1" i="0" kern="1200"/>
            </a:lvl3pPr>
            <a:lvl4pPr marL="540000" indent="-180000">
              <a:buFont typeface="Arial"/>
              <a:buChar char="–"/>
              <a:defRPr sz="1600"/>
            </a:lvl4pPr>
            <a:lvl5pPr marL="720000" indent="-180000">
              <a:buFont typeface="Arial"/>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4"/>
            <a:endParaRPr lang="de-DE" dirty="0"/>
          </a:p>
        </p:txBody>
      </p:sp>
      <p:sp>
        <p:nvSpPr>
          <p:cNvPr id="9" name="Textplatzhalter 8"/>
          <p:cNvSpPr>
            <a:spLocks noGrp="1"/>
          </p:cNvSpPr>
          <p:nvPr>
            <p:ph type="body" sz="quarter" idx="13"/>
          </p:nvPr>
        </p:nvSpPr>
        <p:spPr>
          <a:xfrm>
            <a:off x="457200" y="457200"/>
            <a:ext cx="5486400" cy="304800"/>
          </a:xfrm>
        </p:spPr>
        <p:txBody>
          <a:bodyPr anchor="ctr">
            <a:normAutofit/>
          </a:bodyPr>
          <a:lstStyle>
            <a:lvl1pPr>
              <a:defRPr sz="1100"/>
            </a:lvl1pPr>
          </a:lstStyle>
          <a:p>
            <a:pPr lvl="0"/>
            <a:r>
              <a:rPr lang="de-DE" dirty="0"/>
              <a:t>Textmasterformate durch Klicken bearbeiten</a:t>
            </a:r>
          </a:p>
        </p:txBody>
      </p:sp>
      <p:sp>
        <p:nvSpPr>
          <p:cNvPr id="8" name="Foliennummernplatzhalter 5"/>
          <p:cNvSpPr>
            <a:spLocks noGrp="1"/>
          </p:cNvSpPr>
          <p:nvPr>
            <p:ph type="sldNum" sz="quarter" idx="14"/>
          </p:nvPr>
        </p:nvSpPr>
        <p:spPr>
          <a:xfrm>
            <a:off x="8610600" y="6477000"/>
            <a:ext cx="457200" cy="228600"/>
          </a:xfrm>
          <a:prstGeom prst="rect">
            <a:avLst/>
          </a:prstGeom>
        </p:spPr>
        <p:txBody>
          <a:bodyPr/>
          <a:lstStyle>
            <a:lvl1pPr>
              <a:defRPr/>
            </a:lvl1pPr>
          </a:lstStyle>
          <a:p>
            <a:pPr defTabSz="914400" eaLnBrk="0" fontAlgn="base" hangingPunct="0">
              <a:spcBef>
                <a:spcPct val="0"/>
              </a:spcBef>
              <a:spcAft>
                <a:spcPct val="0"/>
              </a:spcAft>
            </a:pPr>
            <a:fld id="{46171476-561F-4B10-B029-F1096165E642}" type="slidenum">
              <a:rPr lang="de-DE" altLang="de-DE" sz="1200">
                <a:solidFill>
                  <a:srgbClr val="000000"/>
                </a:solidFill>
              </a:rPr>
              <a:pPr defTabSz="914400" eaLnBrk="0" fontAlgn="base" hangingPunct="0">
                <a:spcBef>
                  <a:spcPct val="0"/>
                </a:spcBef>
                <a:spcAft>
                  <a:spcPct val="0"/>
                </a:spcAft>
              </a:pPr>
              <a:t>‹Nr.›</a:t>
            </a:fld>
            <a:endParaRPr lang="de-DE" altLang="de-DE" sz="1200">
              <a:solidFill>
                <a:srgbClr val="000000"/>
              </a:solidFill>
            </a:endParaRPr>
          </a:p>
        </p:txBody>
      </p:sp>
    </p:spTree>
    <p:extLst>
      <p:ext uri="{BB962C8B-B14F-4D97-AF65-F5344CB8AC3E}">
        <p14:creationId xmlns:p14="http://schemas.microsoft.com/office/powerpoint/2010/main" val="348882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1" hasCustomPrompt="1"/>
          </p:nvPr>
        </p:nvSpPr>
        <p:spPr>
          <a:xfrm>
            <a:off x="457200" y="762000"/>
            <a:ext cx="3886200" cy="533400"/>
          </a:xfrm>
          <a:prstGeom prst="rect">
            <a:avLst/>
          </a:prstGeom>
        </p:spPr>
        <p:txBody>
          <a:bodyPr vert="horz" lIns="0" anchor="ctr" anchorCtr="0"/>
          <a:lstStyle>
            <a:lvl1pPr algn="l">
              <a:spcBef>
                <a:spcPts val="100"/>
              </a:spcBef>
              <a:defRPr sz="1400" cap="all"/>
            </a:lvl1pPr>
            <a:lvl2pPr>
              <a:defRPr sz="1600"/>
            </a:lvl2pPr>
            <a:lvl3pPr>
              <a:defRPr sz="1600"/>
            </a:lvl3pPr>
            <a:lvl4pPr>
              <a:defRPr sz="1600"/>
            </a:lvl4pPr>
            <a:lvl5pPr>
              <a:defRPr sz="1600"/>
            </a:lvl5pPr>
          </a:lstStyle>
          <a:p>
            <a:pPr lvl="0"/>
            <a:r>
              <a:rPr lang="de-DE" dirty="0"/>
              <a:t>Thema oder </a:t>
            </a:r>
            <a:r>
              <a:rPr lang="de-DE" dirty="0" err="1"/>
              <a:t>zielgruppe</a:t>
            </a:r>
            <a:endParaRPr lang="de-DE" dirty="0"/>
          </a:p>
        </p:txBody>
      </p:sp>
      <p:sp>
        <p:nvSpPr>
          <p:cNvPr id="4" name="Titel 6"/>
          <p:cNvSpPr>
            <a:spLocks noGrp="1"/>
          </p:cNvSpPr>
          <p:nvPr>
            <p:ph type="title"/>
          </p:nvPr>
        </p:nvSpPr>
        <p:spPr>
          <a:xfrm>
            <a:off x="114688" y="5258478"/>
            <a:ext cx="6248400" cy="457200"/>
          </a:xfrm>
          <a:prstGeom prst="rect">
            <a:avLst/>
          </a:prstGeom>
        </p:spPr>
        <p:txBody>
          <a:bodyPr vert="horz" lIns="0"/>
          <a:lstStyle>
            <a:lvl1pPr>
              <a:defRPr sz="3200">
                <a:solidFill>
                  <a:schemeClr val="tx1"/>
                </a:solidFill>
              </a:defRPr>
            </a:lvl1pPr>
          </a:lstStyle>
          <a:p>
            <a:r>
              <a:rPr lang="de-DE"/>
              <a:t>Titelmasterformat durch Klicken bearbeiten</a:t>
            </a:r>
            <a:endParaRPr lang="de-DE" dirty="0"/>
          </a:p>
        </p:txBody>
      </p:sp>
      <p:sp>
        <p:nvSpPr>
          <p:cNvPr id="5" name="Textplatzhalter 5"/>
          <p:cNvSpPr>
            <a:spLocks noGrp="1"/>
          </p:cNvSpPr>
          <p:nvPr>
            <p:ph type="body" sz="quarter" idx="10" hasCustomPrompt="1"/>
          </p:nvPr>
        </p:nvSpPr>
        <p:spPr>
          <a:xfrm>
            <a:off x="113904" y="5798844"/>
            <a:ext cx="6248400" cy="609600"/>
          </a:xfrm>
          <a:prstGeom prst="rect">
            <a:avLst/>
          </a:prstGeom>
        </p:spPr>
        <p:txBody>
          <a:bodyPr vert="horz" lIns="0"/>
          <a:lstStyle>
            <a:lvl1pPr>
              <a:defRPr sz="1600">
                <a:solidFill>
                  <a:schemeClr val="tx1"/>
                </a:solidFill>
              </a:defRPr>
            </a:lvl1pPr>
            <a:lvl2pPr>
              <a:defRPr sz="1600"/>
            </a:lvl2pPr>
            <a:lvl3pPr>
              <a:defRPr sz="1600"/>
            </a:lvl3pPr>
            <a:lvl4pPr>
              <a:defRPr sz="1600"/>
            </a:lvl4pPr>
            <a:lvl5pPr>
              <a:defRPr sz="1600"/>
            </a:lvl5pPr>
          </a:lstStyle>
          <a:p>
            <a:pPr lvl="0"/>
            <a:r>
              <a:rPr lang="de-DE" dirty="0"/>
              <a:t>Master-Untertitelformat bearbeiten</a:t>
            </a:r>
          </a:p>
        </p:txBody>
      </p:sp>
    </p:spTree>
    <p:extLst>
      <p:ext uri="{BB962C8B-B14F-4D97-AF65-F5344CB8AC3E}">
        <p14:creationId xmlns:p14="http://schemas.microsoft.com/office/powerpoint/2010/main" val="99379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7991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1" hasCustomPrompt="1"/>
          </p:nvPr>
        </p:nvSpPr>
        <p:spPr>
          <a:xfrm>
            <a:off x="457200" y="762000"/>
            <a:ext cx="3886200" cy="533400"/>
          </a:xfrm>
          <a:prstGeom prst="rect">
            <a:avLst/>
          </a:prstGeom>
        </p:spPr>
        <p:txBody>
          <a:bodyPr vert="horz" lIns="0" anchor="ctr" anchorCtr="0"/>
          <a:lstStyle>
            <a:lvl1pPr algn="l">
              <a:spcBef>
                <a:spcPts val="100"/>
              </a:spcBef>
              <a:defRPr sz="1400" cap="all"/>
            </a:lvl1pPr>
            <a:lvl2pPr>
              <a:defRPr sz="1600"/>
            </a:lvl2pPr>
            <a:lvl3pPr>
              <a:defRPr sz="1600"/>
            </a:lvl3pPr>
            <a:lvl4pPr>
              <a:defRPr sz="1600"/>
            </a:lvl4pPr>
            <a:lvl5pPr>
              <a:defRPr sz="1600"/>
            </a:lvl5pPr>
          </a:lstStyle>
          <a:p>
            <a:pPr lvl="0"/>
            <a:r>
              <a:rPr lang="de-DE" dirty="0"/>
              <a:t>Thema oder </a:t>
            </a:r>
            <a:r>
              <a:rPr lang="de-DE" dirty="0" err="1"/>
              <a:t>zielgruppe</a:t>
            </a:r>
            <a:endParaRPr lang="de-DE" dirty="0"/>
          </a:p>
        </p:txBody>
      </p:sp>
      <p:sp>
        <p:nvSpPr>
          <p:cNvPr id="4" name="Titel 6"/>
          <p:cNvSpPr>
            <a:spLocks noGrp="1"/>
          </p:cNvSpPr>
          <p:nvPr>
            <p:ph type="title"/>
          </p:nvPr>
        </p:nvSpPr>
        <p:spPr>
          <a:xfrm>
            <a:off x="114688" y="5258478"/>
            <a:ext cx="6248400" cy="457200"/>
          </a:xfrm>
          <a:prstGeom prst="rect">
            <a:avLst/>
          </a:prstGeom>
        </p:spPr>
        <p:txBody>
          <a:bodyPr vert="horz" lIns="0"/>
          <a:lstStyle>
            <a:lvl1pPr>
              <a:defRPr sz="3200">
                <a:solidFill>
                  <a:schemeClr val="tx1"/>
                </a:solidFill>
              </a:defRPr>
            </a:lvl1pPr>
          </a:lstStyle>
          <a:p>
            <a:r>
              <a:rPr lang="de-DE"/>
              <a:t>Titelmasterformat durch Klicken bearbeiten</a:t>
            </a:r>
            <a:endParaRPr lang="de-DE" dirty="0"/>
          </a:p>
        </p:txBody>
      </p:sp>
      <p:sp>
        <p:nvSpPr>
          <p:cNvPr id="5" name="Textplatzhalter 5"/>
          <p:cNvSpPr>
            <a:spLocks noGrp="1"/>
          </p:cNvSpPr>
          <p:nvPr>
            <p:ph type="body" sz="quarter" idx="10" hasCustomPrompt="1"/>
          </p:nvPr>
        </p:nvSpPr>
        <p:spPr>
          <a:xfrm>
            <a:off x="113904" y="5798844"/>
            <a:ext cx="6248400" cy="609600"/>
          </a:xfrm>
          <a:prstGeom prst="rect">
            <a:avLst/>
          </a:prstGeom>
        </p:spPr>
        <p:txBody>
          <a:bodyPr vert="horz" lIns="0"/>
          <a:lstStyle>
            <a:lvl1pPr>
              <a:defRPr sz="1600">
                <a:solidFill>
                  <a:schemeClr val="tx1"/>
                </a:solidFill>
              </a:defRPr>
            </a:lvl1pPr>
            <a:lvl2pPr>
              <a:defRPr sz="1600"/>
            </a:lvl2pPr>
            <a:lvl3pPr>
              <a:defRPr sz="1600"/>
            </a:lvl3pPr>
            <a:lvl4pPr>
              <a:defRPr sz="1600"/>
            </a:lvl4pPr>
            <a:lvl5pPr>
              <a:defRPr sz="1600"/>
            </a:lvl5pPr>
          </a:lstStyle>
          <a:p>
            <a:pPr lvl="0"/>
            <a:r>
              <a:rPr lang="de-DE" dirty="0"/>
              <a:t>Master-Untertitelformat bearbeiten</a:t>
            </a:r>
          </a:p>
        </p:txBody>
      </p:sp>
    </p:spTree>
    <p:extLst>
      <p:ext uri="{BB962C8B-B14F-4D97-AF65-F5344CB8AC3E}">
        <p14:creationId xmlns:p14="http://schemas.microsoft.com/office/powerpoint/2010/main" val="122085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11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überschrift (vor Kapitelbeginn)">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EA31B73E-FF7B-4643-9B02-3B520EEF14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1" y="955964"/>
            <a:ext cx="8767848" cy="539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011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rvorzuhebende Botschaft / Kernsatz">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B1D9737-B8B0-4945-9977-2861F128582E}"/>
              </a:ext>
            </a:extLst>
          </p:cNvPr>
          <p:cNvSpPr>
            <a:spLocks noGrp="1"/>
          </p:cNvSpPr>
          <p:nvPr>
            <p:ph type="body" sz="quarter" idx="10" hasCustomPrompt="1"/>
          </p:nvPr>
        </p:nvSpPr>
        <p:spPr>
          <a:xfrm>
            <a:off x="1345847" y="1929601"/>
            <a:ext cx="6350400" cy="1635011"/>
          </a:xfrm>
          <a:prstGeom prst="rect">
            <a:avLst/>
          </a:prstGeom>
        </p:spPr>
        <p:txBody>
          <a:bodyPr anchor="t" anchorCtr="0">
            <a:normAutofit/>
          </a:bodyPr>
          <a:lstStyle>
            <a:lvl1pPr marL="0" indent="0" algn="ctr">
              <a:lnSpc>
                <a:spcPct val="100000"/>
              </a:lnSpc>
              <a:spcBef>
                <a:spcPts val="0"/>
              </a:spcBef>
              <a:buFontTx/>
              <a:buNone/>
              <a:defRPr sz="2355" b="1" cap="all" baseline="0"/>
            </a:lvl1pPr>
            <a:lvl2pPr marL="0" indent="0" algn="ctr">
              <a:lnSpc>
                <a:spcPts val="1523"/>
              </a:lnSpc>
              <a:spcBef>
                <a:spcPts val="1097"/>
              </a:spcBef>
              <a:spcAft>
                <a:spcPts val="183"/>
              </a:spcAft>
              <a:buFontTx/>
              <a:buNone/>
              <a:defRPr sz="1710" baseline="30000"/>
            </a:lvl2pPr>
          </a:lstStyle>
          <a:p>
            <a:pPr lvl="0"/>
            <a:r>
              <a:rPr lang="de-DE" dirty="0"/>
              <a:t> besonders Hervorzuhebende Botschaft</a:t>
            </a:r>
          </a:p>
        </p:txBody>
      </p:sp>
      <p:sp>
        <p:nvSpPr>
          <p:cNvPr id="7" name="Textplatzhalter 3">
            <a:extLst>
              <a:ext uri="{FF2B5EF4-FFF2-40B4-BE49-F238E27FC236}">
                <a16:creationId xmlns:a16="http://schemas.microsoft.com/office/drawing/2014/main" id="{3B720B67-E6BC-7743-B6C5-4416119D0076}"/>
              </a:ext>
            </a:extLst>
          </p:cNvPr>
          <p:cNvSpPr>
            <a:spLocks noGrp="1"/>
          </p:cNvSpPr>
          <p:nvPr>
            <p:ph type="body" sz="quarter" idx="11" hasCustomPrompt="1"/>
          </p:nvPr>
        </p:nvSpPr>
        <p:spPr>
          <a:xfrm>
            <a:off x="1345847" y="3600842"/>
            <a:ext cx="6350400" cy="1139064"/>
          </a:xfrm>
          <a:prstGeom prst="rect">
            <a:avLst/>
          </a:prstGeom>
        </p:spPr>
        <p:txBody>
          <a:bodyPr anchor="t" anchorCtr="0"/>
          <a:lstStyle>
            <a:lvl1pPr marL="0" indent="0" algn="ctr">
              <a:lnSpc>
                <a:spcPts val="2804"/>
              </a:lnSpc>
              <a:spcBef>
                <a:spcPts val="1097"/>
              </a:spcBef>
              <a:spcAft>
                <a:spcPts val="183"/>
              </a:spcAft>
              <a:buFontTx/>
              <a:buNone/>
              <a:defRPr sz="1710" b="0" cap="none" baseline="30000"/>
            </a:lvl1pPr>
            <a:lvl2pPr marL="0" indent="0" algn="ctr">
              <a:lnSpc>
                <a:spcPts val="1523"/>
              </a:lnSpc>
              <a:spcBef>
                <a:spcPts val="1097"/>
              </a:spcBef>
              <a:spcAft>
                <a:spcPts val="183"/>
              </a:spcAft>
              <a:buFontTx/>
              <a:buNone/>
              <a:defRPr sz="1710" baseline="30000"/>
            </a:lvl2pPr>
          </a:lstStyle>
          <a:p>
            <a:pPr lvl="0"/>
            <a:r>
              <a:rPr lang="de-DE" dirty="0"/>
              <a:t>Kurzerklärung</a:t>
            </a:r>
          </a:p>
        </p:txBody>
      </p:sp>
    </p:spTree>
    <p:extLst>
      <p:ext uri="{BB962C8B-B14F-4D97-AF65-F5344CB8AC3E}">
        <p14:creationId xmlns:p14="http://schemas.microsoft.com/office/powerpoint/2010/main" val="2131070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1 (Gesamtfoli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2C1CCBA-303A-084A-8FBA-BF32E6436DC1}"/>
              </a:ext>
            </a:extLst>
          </p:cNvPr>
          <p:cNvSpPr>
            <a:spLocks noGrp="1"/>
          </p:cNvSpPr>
          <p:nvPr>
            <p:ph type="pic" sz="quarter" idx="13" hasCustomPrompt="1"/>
          </p:nvPr>
        </p:nvSpPr>
        <p:spPr>
          <a:xfrm>
            <a:off x="440575" y="1296785"/>
            <a:ext cx="8079970" cy="4688379"/>
          </a:xfrm>
          <a:prstGeom prst="rect">
            <a:avLst/>
          </a:prstGeom>
        </p:spPr>
        <p:txBody>
          <a:bodyPr/>
          <a:lstStyle>
            <a:lvl1pPr marL="0" indent="0">
              <a:buNone/>
              <a:defRPr sz="1200"/>
            </a:lvl1pPr>
          </a:lstStyle>
          <a:p>
            <a:r>
              <a:rPr lang="de-DE" dirty="0"/>
              <a:t>Bild durch Klicken auf Bildsymbol in der Mitte hinzufügen</a:t>
            </a:r>
          </a:p>
        </p:txBody>
      </p:sp>
    </p:spTree>
    <p:extLst>
      <p:ext uri="{BB962C8B-B14F-4D97-AF65-F5344CB8AC3E}">
        <p14:creationId xmlns:p14="http://schemas.microsoft.com/office/powerpoint/2010/main" val="172231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D6F9FF0-535D-E640-B8D8-A077AC414381}"/>
              </a:ext>
            </a:extLst>
          </p:cNvPr>
          <p:cNvSpPr>
            <a:spLocks noGrp="1"/>
          </p:cNvSpPr>
          <p:nvPr>
            <p:ph type="body" sz="quarter" idx="11"/>
          </p:nvPr>
        </p:nvSpPr>
        <p:spPr>
          <a:xfrm>
            <a:off x="333954" y="1342800"/>
            <a:ext cx="8186591" cy="4070448"/>
          </a:xfrm>
          <a:prstGeom prst="rect">
            <a:avLst/>
          </a:prstGeom>
        </p:spPr>
        <p:txBody>
          <a:bodyPr/>
          <a:lstStyle>
            <a:lvl1pPr marL="0" indent="0">
              <a:lnSpc>
                <a:spcPts val="1523"/>
              </a:lnSpc>
              <a:spcBef>
                <a:spcPts val="0"/>
              </a:spcBef>
              <a:buClr>
                <a:srgbClr val="E30613"/>
              </a:buClr>
              <a:buSzPct val="90000"/>
              <a:buFontTx/>
              <a:buNone/>
              <a:defRPr sz="1200" baseline="0"/>
            </a:lvl1pPr>
            <a:lvl2pPr marL="0" indent="-255985">
              <a:lnSpc>
                <a:spcPts val="1523"/>
              </a:lnSpc>
              <a:spcBef>
                <a:spcPts val="0"/>
              </a:spcBef>
              <a:buClr>
                <a:srgbClr val="E30613"/>
              </a:buClr>
              <a:buSzPct val="90000"/>
              <a:buFont typeface="Wingdings" pitchFamily="2" charset="2"/>
              <a:buChar char="§"/>
              <a:tabLst>
                <a:tab pos="190500" algn="l"/>
              </a:tabLst>
              <a:defRPr sz="1200" baseline="0"/>
            </a:lvl2pPr>
            <a:lvl3pPr marL="407194" indent="0">
              <a:buClr>
                <a:srgbClr val="E30613"/>
              </a:buClr>
              <a:buFont typeface="Courier New" panose="02070309020205020404" pitchFamily="49" charset="0"/>
              <a:buNone/>
              <a:tabLst/>
              <a:defRPr sz="1200"/>
            </a:lvl3pPr>
            <a:lvl4pPr marL="434579" indent="0">
              <a:buClr>
                <a:srgbClr val="E30613"/>
              </a:buClr>
              <a:buNone/>
              <a:tabLst/>
              <a:defRPr sz="1200"/>
            </a:lvl4pPr>
            <a:lvl5pPr marL="434579" indent="0">
              <a:buClr>
                <a:srgbClr val="E30613"/>
              </a:buClr>
              <a:buFont typeface="Wingdings" pitchFamily="2" charset="2"/>
              <a:buNone/>
              <a:tabLst/>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45985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n Aufzählung (Nummern)">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29D27B44-E0E3-B144-98CA-7C59EF1E7292}"/>
              </a:ext>
            </a:extLst>
          </p:cNvPr>
          <p:cNvSpPr>
            <a:spLocks noGrp="1"/>
          </p:cNvSpPr>
          <p:nvPr>
            <p:ph type="body" sz="quarter" idx="11"/>
          </p:nvPr>
        </p:nvSpPr>
        <p:spPr>
          <a:xfrm>
            <a:off x="333954" y="1342800"/>
            <a:ext cx="8186591" cy="4070448"/>
          </a:xfrm>
          <a:prstGeom prst="rect">
            <a:avLst/>
          </a:prstGeom>
        </p:spPr>
        <p:txBody>
          <a:bodyPr/>
          <a:lstStyle>
            <a:lvl1pPr marL="257175" indent="-257175">
              <a:lnSpc>
                <a:spcPts val="1523"/>
              </a:lnSpc>
              <a:spcBef>
                <a:spcPts val="0"/>
              </a:spcBef>
              <a:buClr>
                <a:srgbClr val="E30613"/>
              </a:buClr>
              <a:buSzPct val="90000"/>
              <a:buFont typeface="+mj-lt"/>
              <a:buAutoNum type="arabicPeriod"/>
              <a:defRPr sz="1200" baseline="0"/>
            </a:lvl1pPr>
            <a:lvl2pPr marL="476250" indent="-204788">
              <a:lnSpc>
                <a:spcPts val="1523"/>
              </a:lnSpc>
              <a:spcBef>
                <a:spcPts val="0"/>
              </a:spcBef>
              <a:buClr>
                <a:srgbClr val="E30613"/>
              </a:buClr>
              <a:buSzPct val="90000"/>
              <a:buFont typeface="Wingdings" pitchFamily="2" charset="2"/>
              <a:buChar char="§"/>
              <a:tabLst/>
              <a:defRPr sz="1200" baseline="0"/>
            </a:lvl2pPr>
            <a:lvl3pPr marL="734616" indent="-232172">
              <a:buClr>
                <a:srgbClr val="E30613"/>
              </a:buClr>
              <a:buFont typeface="Wingdings" pitchFamily="2" charset="2"/>
              <a:buChar char="§"/>
              <a:tabLst/>
              <a:defRPr sz="1200"/>
            </a:lvl3pPr>
            <a:lvl4pPr marL="938213" indent="-203597">
              <a:buClr>
                <a:srgbClr val="E30613"/>
              </a:buClr>
              <a:buFont typeface="Wingdings" pitchFamily="2" charset="2"/>
              <a:buChar char="§"/>
              <a:tabLst/>
              <a:defRPr sz="1200"/>
            </a:lvl4pPr>
            <a:lvl5pPr marL="1169194" indent="-230981">
              <a:buClr>
                <a:srgbClr val="E30613"/>
              </a:buClr>
              <a:buFont typeface="Wingdings" pitchFamily="2" charset="2"/>
              <a:buChar char="§"/>
              <a:tabLst/>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185959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und kleines Bild nebeneinander (1:1)">
    <p:spTree>
      <p:nvGrpSpPr>
        <p:cNvPr id="1" name=""/>
        <p:cNvGrpSpPr/>
        <p:nvPr/>
      </p:nvGrpSpPr>
      <p:grpSpPr>
        <a:xfrm>
          <a:off x="0" y="0"/>
          <a:ext cx="0" cy="0"/>
          <a:chOff x="0" y="0"/>
          <a:chExt cx="0" cy="0"/>
        </a:xfrm>
      </p:grpSpPr>
      <p:sp>
        <p:nvSpPr>
          <p:cNvPr id="11" name="Bildplatzhalter 3">
            <a:extLst>
              <a:ext uri="{FF2B5EF4-FFF2-40B4-BE49-F238E27FC236}">
                <a16:creationId xmlns:a16="http://schemas.microsoft.com/office/drawing/2014/main" id="{DFDEEDF8-6A47-C046-9D4F-7606AAD9E625}"/>
              </a:ext>
            </a:extLst>
          </p:cNvPr>
          <p:cNvSpPr>
            <a:spLocks noGrp="1"/>
          </p:cNvSpPr>
          <p:nvPr>
            <p:ph type="pic" sz="quarter" idx="11"/>
          </p:nvPr>
        </p:nvSpPr>
        <p:spPr>
          <a:xfrm>
            <a:off x="5057723" y="1342800"/>
            <a:ext cx="3471135" cy="2260800"/>
          </a:xfrm>
          <a:prstGeom prst="rect">
            <a:avLst/>
          </a:prstGeom>
        </p:spPr>
        <p:txBody>
          <a:bodyPr/>
          <a:lstStyle>
            <a:lvl1pPr>
              <a:defRPr sz="1200"/>
            </a:lvl1pPr>
          </a:lstStyle>
          <a:p>
            <a:pPr lvl="0"/>
            <a:r>
              <a:rPr lang="de-DE" noProof="0"/>
              <a:t>Bild durch Klicken auf Symbol hinzufügen</a:t>
            </a:r>
            <a:endParaRPr lang="de-DE" noProof="0" dirty="0"/>
          </a:p>
        </p:txBody>
      </p:sp>
      <p:sp>
        <p:nvSpPr>
          <p:cNvPr id="13" name="Textplatzhalter 12">
            <a:extLst>
              <a:ext uri="{FF2B5EF4-FFF2-40B4-BE49-F238E27FC236}">
                <a16:creationId xmlns:a16="http://schemas.microsoft.com/office/drawing/2014/main" id="{89802F73-7176-5A46-913B-A5E20F69AF37}"/>
              </a:ext>
            </a:extLst>
          </p:cNvPr>
          <p:cNvSpPr>
            <a:spLocks noGrp="1"/>
          </p:cNvSpPr>
          <p:nvPr>
            <p:ph type="body" sz="quarter" idx="15"/>
          </p:nvPr>
        </p:nvSpPr>
        <p:spPr>
          <a:xfrm>
            <a:off x="335546" y="1343027"/>
            <a:ext cx="4366260" cy="4341813"/>
          </a:xfrm>
          <a:prstGeom prst="rect">
            <a:avLst/>
          </a:prstGeom>
        </p:spPr>
        <p:txBody>
          <a:bodyPr/>
          <a:lstStyle>
            <a:lvl1pPr marL="0" indent="0">
              <a:buNone/>
              <a:defRPr sz="1200"/>
            </a:lvl1pPr>
            <a:lvl2pPr marL="203597" indent="-190500">
              <a:buClr>
                <a:srgbClr val="E30613"/>
              </a:buClr>
              <a:buFont typeface="Wingdings" pitchFamily="2" charset="2"/>
              <a:buChar char="§"/>
              <a:tabLst/>
              <a:defRPr sz="1200"/>
            </a:lvl2pPr>
            <a:lvl3pPr marL="571500" indent="-204788">
              <a:buClr>
                <a:srgbClr val="E30613"/>
              </a:buClr>
              <a:buFont typeface="Wingdings" pitchFamily="2" charset="2"/>
              <a:buChar char="§"/>
              <a:tabLst/>
              <a:defRPr sz="1200"/>
            </a:lvl3pPr>
            <a:lvl4pPr marL="571500" indent="-164306">
              <a:buClr>
                <a:srgbClr val="E30613"/>
              </a:buClr>
              <a:buFont typeface="Wingdings" pitchFamily="2" charset="2"/>
              <a:buChar char="§"/>
              <a:tabLst/>
              <a:defRPr sz="1200"/>
            </a:lvl4pPr>
            <a:lvl5pPr marL="571500" indent="-204788">
              <a:buClr>
                <a:srgbClr val="E30613"/>
              </a:buClr>
              <a:buFont typeface="Wingdings" pitchFamily="2" charset="2"/>
              <a:buChar char="§"/>
              <a:tabLst/>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54780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und gleichhohes Bild nebeneinander (2:1)">
    <p:spTree>
      <p:nvGrpSpPr>
        <p:cNvPr id="1" name=""/>
        <p:cNvGrpSpPr/>
        <p:nvPr/>
      </p:nvGrpSpPr>
      <p:grpSpPr>
        <a:xfrm>
          <a:off x="0" y="0"/>
          <a:ext cx="0" cy="0"/>
          <a:chOff x="0" y="0"/>
          <a:chExt cx="0" cy="0"/>
        </a:xfrm>
      </p:grpSpPr>
      <p:sp>
        <p:nvSpPr>
          <p:cNvPr id="11" name="Textplatzhalter 12">
            <a:extLst>
              <a:ext uri="{FF2B5EF4-FFF2-40B4-BE49-F238E27FC236}">
                <a16:creationId xmlns:a16="http://schemas.microsoft.com/office/drawing/2014/main" id="{715D10B1-8E30-9D43-89EC-C16C8D1E7695}"/>
              </a:ext>
            </a:extLst>
          </p:cNvPr>
          <p:cNvSpPr>
            <a:spLocks noGrp="1"/>
          </p:cNvSpPr>
          <p:nvPr>
            <p:ph type="body" sz="quarter" idx="15"/>
          </p:nvPr>
        </p:nvSpPr>
        <p:spPr>
          <a:xfrm>
            <a:off x="335546" y="1343026"/>
            <a:ext cx="5379134" cy="4132800"/>
          </a:xfrm>
          <a:prstGeom prst="rect">
            <a:avLst/>
          </a:prstGeom>
        </p:spPr>
        <p:txBody>
          <a:bodyPr/>
          <a:lstStyle>
            <a:lvl1pPr marL="0" indent="0">
              <a:buNone/>
              <a:defRPr sz="1200"/>
            </a:lvl1pPr>
            <a:lvl2pPr marL="203597" indent="-190500">
              <a:buClr>
                <a:srgbClr val="E30613"/>
              </a:buClr>
              <a:buFont typeface="Wingdings" pitchFamily="2" charset="2"/>
              <a:buChar char="§"/>
              <a:tabLst/>
              <a:defRPr sz="1200"/>
            </a:lvl2pPr>
            <a:lvl3pPr marL="571500" indent="-204788">
              <a:buClr>
                <a:srgbClr val="E30613"/>
              </a:buClr>
              <a:buFont typeface="Wingdings" pitchFamily="2" charset="2"/>
              <a:buChar char="§"/>
              <a:tabLst/>
              <a:defRPr sz="1200"/>
            </a:lvl3pPr>
            <a:lvl4pPr marL="571500" indent="-164306">
              <a:buClr>
                <a:srgbClr val="E30613"/>
              </a:buClr>
              <a:buFont typeface="Wingdings" pitchFamily="2" charset="2"/>
              <a:buChar char="§"/>
              <a:tabLst/>
              <a:defRPr sz="1200"/>
            </a:lvl4pPr>
            <a:lvl5pPr marL="571500" indent="-204788">
              <a:buClr>
                <a:srgbClr val="E30613"/>
              </a:buClr>
              <a:buFont typeface="Wingdings" pitchFamily="2" charset="2"/>
              <a:buChar char="§"/>
              <a:tabLst/>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Bildplatzhalter 3">
            <a:extLst>
              <a:ext uri="{FF2B5EF4-FFF2-40B4-BE49-F238E27FC236}">
                <a16:creationId xmlns:a16="http://schemas.microsoft.com/office/drawing/2014/main" id="{8D39312C-A399-0E48-BF34-0FC8263030E8}"/>
              </a:ext>
            </a:extLst>
          </p:cNvPr>
          <p:cNvSpPr>
            <a:spLocks noGrp="1"/>
          </p:cNvSpPr>
          <p:nvPr>
            <p:ph type="pic" sz="quarter" idx="11"/>
          </p:nvPr>
        </p:nvSpPr>
        <p:spPr>
          <a:xfrm>
            <a:off x="6071648" y="1343025"/>
            <a:ext cx="2448897" cy="4132800"/>
          </a:xfrm>
          <a:prstGeom prst="rect">
            <a:avLst/>
          </a:prstGeom>
        </p:spPr>
        <p:txBody>
          <a:bodyPr/>
          <a:lstStyle>
            <a:lvl1pPr>
              <a:defRPr sz="1200"/>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325554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1" hasCustomPrompt="1"/>
          </p:nvPr>
        </p:nvSpPr>
        <p:spPr>
          <a:xfrm>
            <a:off x="457200" y="762000"/>
            <a:ext cx="3886200" cy="533400"/>
          </a:xfrm>
          <a:prstGeom prst="rect">
            <a:avLst/>
          </a:prstGeom>
        </p:spPr>
        <p:txBody>
          <a:bodyPr vert="horz" lIns="0" anchor="ctr" anchorCtr="0"/>
          <a:lstStyle>
            <a:lvl1pPr algn="l">
              <a:spcBef>
                <a:spcPts val="100"/>
              </a:spcBef>
              <a:defRPr sz="1400" cap="all"/>
            </a:lvl1pPr>
            <a:lvl2pPr>
              <a:defRPr sz="1600"/>
            </a:lvl2pPr>
            <a:lvl3pPr>
              <a:defRPr sz="1600"/>
            </a:lvl3pPr>
            <a:lvl4pPr>
              <a:defRPr sz="1600"/>
            </a:lvl4pPr>
            <a:lvl5pPr>
              <a:defRPr sz="1600"/>
            </a:lvl5pPr>
          </a:lstStyle>
          <a:p>
            <a:pPr lvl="0"/>
            <a:r>
              <a:rPr lang="de-DE" dirty="0"/>
              <a:t>Thema oder </a:t>
            </a:r>
            <a:r>
              <a:rPr lang="de-DE" dirty="0" err="1"/>
              <a:t>zielgruppe</a:t>
            </a:r>
            <a:endParaRPr lang="de-DE" dirty="0"/>
          </a:p>
        </p:txBody>
      </p:sp>
      <p:sp>
        <p:nvSpPr>
          <p:cNvPr id="4" name="Titel 6"/>
          <p:cNvSpPr>
            <a:spLocks noGrp="1"/>
          </p:cNvSpPr>
          <p:nvPr>
            <p:ph type="title"/>
          </p:nvPr>
        </p:nvSpPr>
        <p:spPr>
          <a:xfrm>
            <a:off x="114688" y="5258478"/>
            <a:ext cx="6248400" cy="457200"/>
          </a:xfrm>
          <a:prstGeom prst="rect">
            <a:avLst/>
          </a:prstGeom>
        </p:spPr>
        <p:txBody>
          <a:bodyPr vert="horz" lIns="0"/>
          <a:lstStyle>
            <a:lvl1pPr>
              <a:defRPr sz="3200">
                <a:solidFill>
                  <a:schemeClr val="tx1"/>
                </a:solidFill>
              </a:defRPr>
            </a:lvl1pPr>
          </a:lstStyle>
          <a:p>
            <a:r>
              <a:rPr lang="de-DE"/>
              <a:t>Titelmasterformat durch Klicken bearbeiten</a:t>
            </a:r>
            <a:endParaRPr lang="de-DE" dirty="0"/>
          </a:p>
        </p:txBody>
      </p:sp>
      <p:sp>
        <p:nvSpPr>
          <p:cNvPr id="5" name="Textplatzhalter 5"/>
          <p:cNvSpPr>
            <a:spLocks noGrp="1"/>
          </p:cNvSpPr>
          <p:nvPr>
            <p:ph type="body" sz="quarter" idx="10" hasCustomPrompt="1"/>
          </p:nvPr>
        </p:nvSpPr>
        <p:spPr>
          <a:xfrm>
            <a:off x="113904" y="5798844"/>
            <a:ext cx="6248400" cy="609600"/>
          </a:xfrm>
          <a:prstGeom prst="rect">
            <a:avLst/>
          </a:prstGeom>
        </p:spPr>
        <p:txBody>
          <a:bodyPr vert="horz" lIns="0"/>
          <a:lstStyle>
            <a:lvl1pPr>
              <a:defRPr sz="1600">
                <a:solidFill>
                  <a:schemeClr val="tx1"/>
                </a:solidFill>
              </a:defRPr>
            </a:lvl1pPr>
            <a:lvl2pPr>
              <a:defRPr sz="1600"/>
            </a:lvl2pPr>
            <a:lvl3pPr>
              <a:defRPr sz="1600"/>
            </a:lvl3pPr>
            <a:lvl4pPr>
              <a:defRPr sz="1600"/>
            </a:lvl4pPr>
            <a:lvl5pPr>
              <a:defRPr sz="1600"/>
            </a:lvl5pPr>
          </a:lstStyle>
          <a:p>
            <a:pPr lvl="0"/>
            <a:r>
              <a:rPr lang="de-DE" dirty="0"/>
              <a:t>Master-Untertitelformat bearbeiten</a:t>
            </a:r>
          </a:p>
        </p:txBody>
      </p:sp>
      <p:pic>
        <p:nvPicPr>
          <p:cNvPr id="7" name="Grafik 6"/>
          <p:cNvPicPr>
            <a:picLocks noChangeAspect="1"/>
          </p:cNvPicPr>
          <p:nvPr userDrawn="1"/>
        </p:nvPicPr>
        <p:blipFill rotWithShape="1">
          <a:blip r:embed="rId2"/>
          <a:srcRect l="5861" t="27782" r="8188" b="11444"/>
          <a:stretch/>
        </p:blipFill>
        <p:spPr>
          <a:xfrm>
            <a:off x="0" y="1530288"/>
            <a:ext cx="9143999" cy="3645024"/>
          </a:xfrm>
          <a:prstGeom prst="rect">
            <a:avLst/>
          </a:prstGeom>
        </p:spPr>
      </p:pic>
    </p:spTree>
    <p:extLst>
      <p:ext uri="{BB962C8B-B14F-4D97-AF65-F5344CB8AC3E}">
        <p14:creationId xmlns:p14="http://schemas.microsoft.com/office/powerpoint/2010/main" val="1177605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und gleichhohes Bild nebeneinander (1:1)">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E07CA069-E52E-574F-874A-8B892B560CEC}"/>
              </a:ext>
            </a:extLst>
          </p:cNvPr>
          <p:cNvSpPr>
            <a:spLocks noGrp="1"/>
          </p:cNvSpPr>
          <p:nvPr>
            <p:ph type="body" sz="quarter" idx="11"/>
          </p:nvPr>
        </p:nvSpPr>
        <p:spPr>
          <a:xfrm>
            <a:off x="333954" y="1342800"/>
            <a:ext cx="4080872" cy="4214736"/>
          </a:xfrm>
          <a:prstGeom prst="rect">
            <a:avLst/>
          </a:prstGeom>
        </p:spPr>
        <p:txBody>
          <a:bodyPr/>
          <a:lstStyle>
            <a:lvl1pPr marL="0" indent="0">
              <a:lnSpc>
                <a:spcPts val="1523"/>
              </a:lnSpc>
              <a:spcBef>
                <a:spcPts val="0"/>
              </a:spcBef>
              <a:buClr>
                <a:srgbClr val="E30613"/>
              </a:buClr>
              <a:buSzPct val="90000"/>
              <a:buFontTx/>
              <a:buNone/>
              <a:defRPr sz="1200" baseline="0">
                <a:latin typeface="+mn-lt"/>
              </a:defRPr>
            </a:lvl1pPr>
            <a:lvl2pPr marL="0" indent="-256500">
              <a:lnSpc>
                <a:spcPts val="1523"/>
              </a:lnSpc>
              <a:spcBef>
                <a:spcPts val="0"/>
              </a:spcBef>
              <a:buClr>
                <a:srgbClr val="E30613"/>
              </a:buClr>
              <a:buSzPct val="90000"/>
              <a:buFont typeface="Wingdings" pitchFamily="2" charset="2"/>
              <a:buChar char="§"/>
              <a:defRPr sz="1200" baseline="0"/>
            </a:lvl2pPr>
            <a:lvl3pPr marL="611981" indent="-177404">
              <a:buClr>
                <a:srgbClr val="E30613"/>
              </a:buClr>
              <a:buFont typeface="Wingdings" pitchFamily="2" charset="2"/>
              <a:buChar char="§"/>
              <a:tabLst/>
              <a:defRPr sz="1200"/>
            </a:lvl3pPr>
            <a:lvl4pPr marL="639366" indent="-204788">
              <a:buClr>
                <a:srgbClr val="E30613"/>
              </a:buClr>
              <a:buFont typeface="Wingdings" pitchFamily="2" charset="2"/>
              <a:buChar char="§"/>
              <a:tabLst/>
              <a:defRPr sz="1200"/>
            </a:lvl4pPr>
            <a:lvl5pPr marL="639366" indent="-204788">
              <a:buClr>
                <a:srgbClr val="E30613"/>
              </a:buClr>
              <a:buFont typeface="Wingdings" pitchFamily="2" charset="2"/>
              <a:buChar char="§"/>
              <a:tabLst/>
              <a:defRPr sz="12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3">
            <a:extLst>
              <a:ext uri="{FF2B5EF4-FFF2-40B4-BE49-F238E27FC236}">
                <a16:creationId xmlns:a16="http://schemas.microsoft.com/office/drawing/2014/main" id="{F64FE57E-E0E4-A847-982B-9ACEAFDC65EB}"/>
              </a:ext>
            </a:extLst>
          </p:cNvPr>
          <p:cNvSpPr>
            <a:spLocks noGrp="1"/>
          </p:cNvSpPr>
          <p:nvPr>
            <p:ph type="pic" sz="quarter" idx="12"/>
          </p:nvPr>
        </p:nvSpPr>
        <p:spPr>
          <a:xfrm>
            <a:off x="4700775" y="1342800"/>
            <a:ext cx="3828083" cy="4214736"/>
          </a:xfrm>
          <a:prstGeom prst="rect">
            <a:avLst/>
          </a:prstGeom>
        </p:spPr>
        <p:txBody>
          <a:bodyPr/>
          <a:lstStyle>
            <a:lvl1pPr>
              <a:defRPr sz="1200">
                <a:solidFill>
                  <a:schemeClr val="tx1"/>
                </a:solidFill>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60314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C4CC069D-3303-4B85-9858-9DAD20F3AE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1" y="955964"/>
            <a:ext cx="8767848" cy="539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95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21009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4075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27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pic>
        <p:nvPicPr>
          <p:cNvPr id="5" name="Bild 8" descr="Header_schmal_hellblau.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platzhalter 12"/>
          <p:cNvSpPr txBox="1">
            <a:spLocks/>
          </p:cNvSpPr>
          <p:nvPr/>
        </p:nvSpPr>
        <p:spPr>
          <a:xfrm>
            <a:off x="436613" y="6488906"/>
            <a:ext cx="8001000" cy="228600"/>
          </a:xfrm>
          <a:prstGeom prst="rect">
            <a:avLst/>
          </a:prstGeom>
        </p:spPr>
        <p:txBody>
          <a:bodyPr lIns="0"/>
          <a:lstStyle>
            <a:lvl1pPr algn="l">
              <a:defRPr>
                <a:solidFill>
                  <a:schemeClr val="tx1"/>
                </a:solidFill>
                <a:latin typeface="Calibri" panose="020F0502020204030204" pitchFamily="34" charset="0"/>
                <a:cs typeface="Arial" panose="020B0604020202020204" pitchFamily="34" charset="0"/>
              </a:defRPr>
            </a:lvl1pPr>
            <a:lvl2pPr marL="742950" indent="-285750" algn="l">
              <a:defRPr>
                <a:solidFill>
                  <a:schemeClr val="tx1"/>
                </a:solidFill>
                <a:latin typeface="Calibri" panose="020F0502020204030204" pitchFamily="34" charset="0"/>
                <a:cs typeface="Arial" panose="020B0604020202020204" pitchFamily="34" charset="0"/>
              </a:defRPr>
            </a:lvl2pPr>
            <a:lvl3pPr marL="1143000" indent="-228600" algn="l">
              <a:defRPr>
                <a:solidFill>
                  <a:schemeClr val="tx1"/>
                </a:solidFill>
                <a:latin typeface="Calibri" panose="020F0502020204030204" pitchFamily="34" charset="0"/>
                <a:cs typeface="Arial" panose="020B0604020202020204" pitchFamily="34" charset="0"/>
              </a:defRPr>
            </a:lvl3pPr>
            <a:lvl4pPr marL="1600200" indent="-228600" algn="l">
              <a:defRPr>
                <a:solidFill>
                  <a:schemeClr val="tx1"/>
                </a:solidFill>
                <a:latin typeface="Calibri" panose="020F0502020204030204" pitchFamily="34" charset="0"/>
                <a:cs typeface="Arial" panose="020B0604020202020204" pitchFamily="34" charset="0"/>
              </a:defRPr>
            </a:lvl4pPr>
            <a:lvl5pPr marL="2057400" indent="-228600" algn="l">
              <a:defRPr>
                <a:solidFill>
                  <a:schemeClr val="tx1"/>
                </a:solidFill>
                <a:latin typeface="Calibri" panose="020F050202020403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pPr>
            <a:r>
              <a:rPr lang="de-DE" sz="800" b="1" dirty="0">
                <a:latin typeface="Arial" panose="020B0604020202020204" pitchFamily="34" charset="0"/>
              </a:rPr>
              <a:t>© 2018 IG BCE, VB</a:t>
            </a:r>
            <a:r>
              <a:rPr lang="de-DE" sz="800" b="1" baseline="0" dirty="0">
                <a:latin typeface="Arial" panose="020B0604020202020204" pitchFamily="34" charset="0"/>
              </a:rPr>
              <a:t> 5 Tarifpolitik/Industriegruppen, Abt. Industriegruppen &amp; Branchen, </a:t>
            </a:r>
            <a:r>
              <a:rPr lang="de-DE" sz="800" b="1" dirty="0">
                <a:latin typeface="Arial" panose="020B0604020202020204" pitchFamily="34" charset="0"/>
              </a:rPr>
              <a:t>Konjunkturbericht</a:t>
            </a:r>
            <a:r>
              <a:rPr lang="de-DE" sz="800" b="1" baseline="0" dirty="0">
                <a:latin typeface="Arial" panose="020B0604020202020204" pitchFamily="34" charset="0"/>
              </a:rPr>
              <a:t> Die Chemische Industrie in Deutschland, Iris Wolf</a:t>
            </a:r>
            <a:endParaRPr lang="de-DE" sz="800" b="1" dirty="0">
              <a:latin typeface="Arial" panose="020B0604020202020204" pitchFamily="34" charset="0"/>
            </a:endParaRPr>
          </a:p>
        </p:txBody>
      </p:sp>
      <p:pic>
        <p:nvPicPr>
          <p:cNvPr id="7" name="Bild 4" descr="Seitenzah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188" y="6477000"/>
            <a:ext cx="6588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1219200"/>
            <a:ext cx="8028042" cy="914400"/>
          </a:xfrm>
        </p:spPr>
        <p:txBody>
          <a:bodyPr/>
          <a:lstStyle>
            <a:lvl1pPr>
              <a:defRPr>
                <a:solidFill>
                  <a:srgbClr val="009EE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2438400"/>
            <a:ext cx="8028042" cy="3687763"/>
          </a:xfrm>
        </p:spPr>
        <p:txBody>
          <a:bodyPr spcCol="540000"/>
          <a:lstStyle>
            <a:lvl1pPr>
              <a:defRPr sz="2000" b="1" i="0" cap="none"/>
            </a:lvl1pPr>
            <a:lvl2pPr marL="0" indent="-180000">
              <a:buFont typeface="Arial"/>
              <a:buNone/>
              <a:defRPr sz="2000" baseline="0"/>
            </a:lvl2pPr>
            <a:lvl3pPr marL="360000" indent="-180000">
              <a:defRPr sz="2000" b="1" i="0" kern="1200"/>
            </a:lvl3pPr>
            <a:lvl4pPr marL="540000" indent="-180000">
              <a:buFont typeface="Arial"/>
              <a:buChar char="–"/>
              <a:defRPr sz="1600"/>
            </a:lvl4pPr>
            <a:lvl5pPr marL="720000" indent="-180000">
              <a:buFont typeface="Arial"/>
              <a:buChar cha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p:cNvSpPr>
            <a:spLocks noGrp="1"/>
          </p:cNvSpPr>
          <p:nvPr>
            <p:ph type="body" sz="quarter" idx="13"/>
          </p:nvPr>
        </p:nvSpPr>
        <p:spPr>
          <a:xfrm>
            <a:off x="457200" y="457200"/>
            <a:ext cx="5486400" cy="304800"/>
          </a:xfrm>
        </p:spPr>
        <p:txBody>
          <a:bodyPr anchor="ctr">
            <a:normAutofit/>
          </a:bodyPr>
          <a:lstStyle>
            <a:lvl1pPr>
              <a:defRPr sz="1100"/>
            </a:lvl1pPr>
          </a:lstStyle>
          <a:p>
            <a:pPr lvl="0"/>
            <a:r>
              <a:rPr lang="de-DE"/>
              <a:t>Textmasterformat bearbeiten</a:t>
            </a:r>
          </a:p>
        </p:txBody>
      </p:sp>
      <p:sp>
        <p:nvSpPr>
          <p:cNvPr id="8" name="Foliennummernplatzhalter 5"/>
          <p:cNvSpPr>
            <a:spLocks noGrp="1"/>
          </p:cNvSpPr>
          <p:nvPr>
            <p:ph type="sldNum" sz="quarter" idx="14"/>
          </p:nvPr>
        </p:nvSpPr>
        <p:spPr>
          <a:xfrm>
            <a:off x="8610600" y="6477000"/>
            <a:ext cx="457200" cy="228600"/>
          </a:xfrm>
          <a:prstGeom prst="rect">
            <a:avLst/>
          </a:prstGeom>
        </p:spPr>
        <p:txBody>
          <a:bodyPr vert="horz" wrap="square" lIns="91440" tIns="45720" rIns="91440" bIns="45720" numCol="1" anchor="t" anchorCtr="0" compatLnSpc="1">
            <a:prstTxWarp prst="textNoShape">
              <a:avLst/>
            </a:prstTxWarp>
          </a:bodyPr>
          <a:lstStyle>
            <a:lvl1pPr algn="l">
              <a:defRPr sz="1000" b="1">
                <a:solidFill>
                  <a:schemeClr val="bg1"/>
                </a:solidFill>
                <a:latin typeface="Calibri" panose="020F0502020204030204" pitchFamily="34" charset="0"/>
              </a:defRPr>
            </a:lvl1pPr>
          </a:lstStyle>
          <a:p>
            <a:fld id="{7539BBC8-8319-4C12-BE4D-E9D9B9279CE6}" type="slidenum">
              <a:rPr lang="de-DE"/>
              <a:pPr/>
              <a:t>‹Nr.›</a:t>
            </a:fld>
            <a:endParaRPr lang="de-DE"/>
          </a:p>
        </p:txBody>
      </p:sp>
    </p:spTree>
    <p:extLst>
      <p:ext uri="{BB962C8B-B14F-4D97-AF65-F5344CB8AC3E}">
        <p14:creationId xmlns:p14="http://schemas.microsoft.com/office/powerpoint/2010/main" val="217318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92672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349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108325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2743200"/>
            <a:ext cx="4038600" cy="3382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743200"/>
            <a:ext cx="4038600" cy="3382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4145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26653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image" Target="../media/image6.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6.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Bild 4" descr="Headline_Overlay_hellblau.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87045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 5" descr="Header_hellblau.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6606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63" r:id="rId3"/>
  </p:sldLayoutIdLst>
  <p:hf hdr="0" ftr="0" dt="0"/>
  <p:txStyles>
    <p:titleStyle>
      <a:lvl1pPr algn="l" defTabSz="457200" rtl="0" eaLnBrk="1" fontAlgn="base" hangingPunct="1">
        <a:spcBef>
          <a:spcPct val="0"/>
        </a:spcBef>
        <a:spcAft>
          <a:spcPct val="0"/>
        </a:spcAft>
        <a:defRPr sz="3000" b="1" kern="1200">
          <a:solidFill>
            <a:srgbClr val="EE7F00"/>
          </a:solidFill>
          <a:latin typeface="Arial"/>
          <a:ea typeface="+mj-ea"/>
          <a:cs typeface="Arial"/>
        </a:defRPr>
      </a:lvl1pPr>
      <a:lvl2pPr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3000" b="1">
          <a:solidFill>
            <a:srgbClr val="EE7F00"/>
          </a:solidFill>
          <a:latin typeface="Arial" panose="020B0604020202020204" pitchFamily="34" charset="0"/>
          <a:cs typeface="Arial" panose="020B0604020202020204" pitchFamily="34" charset="0"/>
        </a:defRPr>
      </a:lvl9pPr>
    </p:titleStyle>
    <p:bodyStyle>
      <a:lvl1pPr algn="l" defTabSz="457200" rtl="0" eaLnBrk="1" fontAlgn="base" hangingPunct="1">
        <a:spcBef>
          <a:spcPct val="20000"/>
        </a:spcBef>
        <a:spcAft>
          <a:spcPct val="0"/>
        </a:spcAft>
        <a:defRPr sz="2000" b="1" kern="1200">
          <a:solidFill>
            <a:schemeClr val="tx1"/>
          </a:solidFill>
          <a:latin typeface="Arial"/>
          <a:ea typeface="+mn-ea"/>
          <a:cs typeface="Arial"/>
        </a:defRPr>
      </a:lvl1pPr>
      <a:lvl2pPr algn="l" defTabSz="457200" rtl="0" eaLnBrk="1" fontAlgn="base" hangingPunct="1">
        <a:spcBef>
          <a:spcPct val="20000"/>
        </a:spcBef>
        <a:spcAft>
          <a:spcPct val="0"/>
        </a:spcAft>
        <a:defRPr sz="2000" kern="1200">
          <a:solidFill>
            <a:schemeClr val="tx1"/>
          </a:solidFill>
          <a:latin typeface="Arial"/>
          <a:ea typeface="+mn-ea"/>
          <a:cs typeface="Arial"/>
        </a:defRPr>
      </a:lvl2pPr>
      <a:lvl3pPr marL="358775" indent="-179388" algn="l" defTabSz="457200" rtl="0" eaLnBrk="1" fontAlgn="base" hangingPunct="1">
        <a:spcBef>
          <a:spcPct val="20000"/>
        </a:spcBef>
        <a:spcAft>
          <a:spcPct val="0"/>
        </a:spcAft>
        <a:buFont typeface="Arial" panose="020B0604020202020204" pitchFamily="34" charset="0"/>
        <a:buChar char="•"/>
        <a:defRPr sz="2000" b="1" kern="1200">
          <a:solidFill>
            <a:schemeClr val="tx1"/>
          </a:solidFill>
          <a:latin typeface="Arial"/>
          <a:ea typeface="+mn-ea"/>
          <a:cs typeface="Arial"/>
        </a:defRPr>
      </a:lvl3pPr>
      <a:lvl4pPr marL="539750" indent="-179388"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4pPr>
      <a:lvl5pPr marL="719138" indent="-179388"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Bild 8" descr="Header_schmal_hellblau.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elplatzhalter 1"/>
          <p:cNvSpPr>
            <a:spLocks noGrp="1"/>
          </p:cNvSpPr>
          <p:nvPr>
            <p:ph type="title"/>
          </p:nvPr>
        </p:nvSpPr>
        <p:spPr bwMode="auto">
          <a:xfrm>
            <a:off x="457200" y="1173163"/>
            <a:ext cx="822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Mastertitelformat bearbeiten</a:t>
            </a:r>
            <a:endParaRPr lang="de-DE"/>
          </a:p>
        </p:txBody>
      </p:sp>
      <p:sp>
        <p:nvSpPr>
          <p:cNvPr id="3076" name="Textplatzhalter 2"/>
          <p:cNvSpPr>
            <a:spLocks noGrp="1"/>
          </p:cNvSpPr>
          <p:nvPr>
            <p:ph type="body" idx="1"/>
          </p:nvPr>
        </p:nvSpPr>
        <p:spPr bwMode="auto">
          <a:xfrm>
            <a:off x="457200" y="2743200"/>
            <a:ext cx="82296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7" name="Textplatzhalter 12"/>
          <p:cNvSpPr txBox="1">
            <a:spLocks/>
          </p:cNvSpPr>
          <p:nvPr/>
        </p:nvSpPr>
        <p:spPr>
          <a:xfrm>
            <a:off x="457200" y="6477000"/>
            <a:ext cx="8001000" cy="228600"/>
          </a:xfrm>
          <a:prstGeom prst="rect">
            <a:avLst/>
          </a:prstGeom>
        </p:spPr>
        <p:txBody>
          <a:bodyPr lIns="0"/>
          <a:lstStyle>
            <a:lvl1pPr>
              <a:buFontTx/>
              <a:buNone/>
              <a:defRPr sz="1000" cap="none" baseline="0">
                <a:solidFill>
                  <a:schemeClr val="tx1"/>
                </a:solidFill>
              </a:defRPr>
            </a:lvl1pPr>
            <a:lvl2pPr>
              <a:buFontTx/>
              <a:buNone/>
              <a:defRPr sz="1100" baseline="0">
                <a:solidFill>
                  <a:schemeClr val="bg1"/>
                </a:solidFill>
              </a:defRPr>
            </a:lvl2pPr>
            <a:lvl3pPr>
              <a:buFontTx/>
              <a:buNone/>
              <a:defRPr sz="1100" baseline="0">
                <a:solidFill>
                  <a:schemeClr val="bg1"/>
                </a:solidFill>
              </a:defRPr>
            </a:lvl3pPr>
            <a:lvl4pPr>
              <a:buFontTx/>
              <a:buNone/>
              <a:defRPr sz="1100" baseline="0">
                <a:solidFill>
                  <a:schemeClr val="bg1"/>
                </a:solidFill>
              </a:defRPr>
            </a:lvl4pPr>
            <a:lvl5pPr>
              <a:buFontTx/>
              <a:buNone/>
              <a:defRPr sz="1100" baseline="0">
                <a:solidFill>
                  <a:schemeClr val="bg1"/>
                </a:solidFill>
              </a:defRPr>
            </a:lvl5pPr>
          </a:lstStyle>
          <a:p>
            <a:pPr algn="l" fontAlgn="auto">
              <a:spcBef>
                <a:spcPct val="20000"/>
              </a:spcBef>
              <a:spcAft>
                <a:spcPts val="0"/>
              </a:spcAft>
              <a:defRPr/>
            </a:pPr>
            <a:r>
              <a:rPr lang="de-DE" b="1" dirty="0">
                <a:latin typeface="Arial"/>
                <a:cs typeface="Arial"/>
              </a:rPr>
              <a:t>© 2010 IG BCE, Präsentationstitel, Vorname Name, 03.12.2010</a:t>
            </a:r>
          </a:p>
        </p:txBody>
      </p:sp>
      <p:pic>
        <p:nvPicPr>
          <p:cNvPr id="3078" name="Bild 4" descr="Seitenzah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5188" y="6477000"/>
            <a:ext cx="6588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242784"/>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457200" rtl="0" eaLnBrk="1" fontAlgn="base" hangingPunct="1">
        <a:spcBef>
          <a:spcPct val="0"/>
        </a:spcBef>
        <a:spcAft>
          <a:spcPct val="0"/>
        </a:spcAft>
        <a:defRPr sz="3000" b="1" kern="1200">
          <a:solidFill>
            <a:srgbClr val="009EE0"/>
          </a:solidFill>
          <a:latin typeface="Arial"/>
          <a:ea typeface="+mj-ea"/>
          <a:cs typeface="Arial"/>
        </a:defRPr>
      </a:lvl1pPr>
      <a:lvl2pPr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3000" b="1">
          <a:solidFill>
            <a:srgbClr val="009EE0"/>
          </a:solidFill>
          <a:latin typeface="Arial" panose="020B0604020202020204" pitchFamily="34" charset="0"/>
          <a:cs typeface="Arial" panose="020B0604020202020204" pitchFamily="34" charset="0"/>
        </a:defRPr>
      </a:lvl9pPr>
    </p:titleStyle>
    <p:bodyStyle>
      <a:lvl1pPr algn="l" defTabSz="457200" rtl="0" eaLnBrk="1" fontAlgn="base" hangingPunct="1">
        <a:spcBef>
          <a:spcPct val="20000"/>
        </a:spcBef>
        <a:spcAft>
          <a:spcPct val="0"/>
        </a:spcAft>
        <a:defRPr sz="2000" b="1" kern="1200">
          <a:solidFill>
            <a:schemeClr val="tx1"/>
          </a:solidFill>
          <a:latin typeface="Arial"/>
          <a:ea typeface="+mn-ea"/>
          <a:cs typeface="Arial"/>
        </a:defRPr>
      </a:lvl1pPr>
      <a:lvl2pPr algn="l" defTabSz="457200" rtl="0" eaLnBrk="1" fontAlgn="base" hangingPunct="1">
        <a:spcBef>
          <a:spcPct val="20000"/>
        </a:spcBef>
        <a:spcAft>
          <a:spcPct val="0"/>
        </a:spcAft>
        <a:defRPr sz="2000" kern="1200">
          <a:solidFill>
            <a:schemeClr val="tx1"/>
          </a:solidFill>
          <a:latin typeface="Arial"/>
          <a:ea typeface="+mn-ea"/>
          <a:cs typeface="Arial"/>
        </a:defRPr>
      </a:lvl2pPr>
      <a:lvl3pPr marL="358775" indent="-179388" algn="l" defTabSz="457200" rtl="0" eaLnBrk="1" fontAlgn="base" hangingPunct="1">
        <a:spcBef>
          <a:spcPct val="20000"/>
        </a:spcBef>
        <a:spcAft>
          <a:spcPct val="0"/>
        </a:spcAft>
        <a:buFont typeface="Arial" panose="020B0604020202020204" pitchFamily="34" charset="0"/>
        <a:buChar char="•"/>
        <a:defRPr sz="2000" b="1" kern="1200">
          <a:solidFill>
            <a:schemeClr val="tx1"/>
          </a:solidFill>
          <a:latin typeface="Arial"/>
          <a:ea typeface="+mn-ea"/>
          <a:cs typeface="Arial"/>
        </a:defRPr>
      </a:lvl3pPr>
      <a:lvl4pPr marL="539750" indent="-179388"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4pPr>
      <a:lvl5pPr marL="719138" indent="-179388"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2994" name="Bild 8" descr="Header_schmal_hellblau.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Titelplatzhalter 1"/>
          <p:cNvSpPr>
            <a:spLocks noGrp="1"/>
          </p:cNvSpPr>
          <p:nvPr>
            <p:ph type="title"/>
          </p:nvPr>
        </p:nvSpPr>
        <p:spPr bwMode="auto">
          <a:xfrm>
            <a:off x="457200" y="1173163"/>
            <a:ext cx="822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Mastertitelformat bearbeiten</a:t>
            </a:r>
            <a:endParaRPr lang="de-DE"/>
          </a:p>
        </p:txBody>
      </p:sp>
      <p:sp>
        <p:nvSpPr>
          <p:cNvPr id="212996" name="Textplatzhalter 2"/>
          <p:cNvSpPr>
            <a:spLocks noGrp="1"/>
          </p:cNvSpPr>
          <p:nvPr>
            <p:ph type="body" idx="1"/>
          </p:nvPr>
        </p:nvSpPr>
        <p:spPr bwMode="auto">
          <a:xfrm>
            <a:off x="457200" y="2743200"/>
            <a:ext cx="82296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7" name="Textplatzhalter 12"/>
          <p:cNvSpPr txBox="1">
            <a:spLocks/>
          </p:cNvSpPr>
          <p:nvPr/>
        </p:nvSpPr>
        <p:spPr>
          <a:xfrm>
            <a:off x="457200" y="6477000"/>
            <a:ext cx="8001000" cy="228600"/>
          </a:xfrm>
          <a:prstGeom prst="rect">
            <a:avLst/>
          </a:prstGeom>
        </p:spPr>
        <p:txBody>
          <a:bodyPr lIns="0"/>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20000"/>
              </a:spcBef>
              <a:spcAft>
                <a:spcPct val="0"/>
              </a:spcAft>
            </a:pPr>
            <a:r>
              <a:rPr lang="de-DE" sz="1000" b="1" dirty="0">
                <a:solidFill>
                  <a:srgbClr val="000000"/>
                </a:solidFill>
                <a:latin typeface="Arial" panose="020B0604020202020204" pitchFamily="34" charset="0"/>
              </a:rPr>
              <a:t>© 2018 IG BCE, VB 5 Abt. Industriegruppen &amp; Branchen, Wirtschaftslage Chemieindustrie Anfang 2018, Iris Wolf</a:t>
            </a:r>
          </a:p>
        </p:txBody>
      </p:sp>
      <p:pic>
        <p:nvPicPr>
          <p:cNvPr id="212998" name="Bild 4" descr="Seitenzahl.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485188" y="6477000"/>
            <a:ext cx="6588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userDrawn="1"/>
        </p:nvSpPr>
        <p:spPr>
          <a:xfrm>
            <a:off x="8604448" y="6477000"/>
            <a:ext cx="432048" cy="215444"/>
          </a:xfrm>
          <a:prstGeom prst="rect">
            <a:avLst/>
          </a:prstGeom>
          <a:noFill/>
        </p:spPr>
        <p:txBody>
          <a:bodyPr wrap="square" rtlCol="0">
            <a:spAutoFit/>
          </a:bodyPr>
          <a:lstStyle/>
          <a:p>
            <a:pPr defTabSz="914400" eaLnBrk="0" fontAlgn="base" hangingPunct="0">
              <a:spcBef>
                <a:spcPct val="0"/>
              </a:spcBef>
              <a:spcAft>
                <a:spcPct val="0"/>
              </a:spcAft>
            </a:pPr>
            <a:fld id="{F248DF7D-926E-4F82-B5C4-35AED208CF8A}" type="slidenum">
              <a:rPr lang="de-DE" sz="800" smtClean="0">
                <a:solidFill>
                  <a:srgbClr val="FFFFFF"/>
                </a:solidFill>
              </a:rPr>
              <a:pPr defTabSz="914400" eaLnBrk="0" fontAlgn="base" hangingPunct="0">
                <a:spcBef>
                  <a:spcPct val="0"/>
                </a:spcBef>
                <a:spcAft>
                  <a:spcPct val="0"/>
                </a:spcAft>
              </a:pPr>
              <a:t>‹Nr.›</a:t>
            </a:fld>
            <a:endParaRPr lang="de-DE" sz="800" dirty="0">
              <a:solidFill>
                <a:srgbClr val="FFFFFF"/>
              </a:solidFill>
            </a:endParaRPr>
          </a:p>
        </p:txBody>
      </p:sp>
    </p:spTree>
    <p:extLst>
      <p:ext uri="{BB962C8B-B14F-4D97-AF65-F5344CB8AC3E}">
        <p14:creationId xmlns:p14="http://schemas.microsoft.com/office/powerpoint/2010/main" val="12081731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l" defTabSz="457200" rtl="0" fontAlgn="base">
        <a:spcBef>
          <a:spcPct val="0"/>
        </a:spcBef>
        <a:spcAft>
          <a:spcPct val="0"/>
        </a:spcAft>
        <a:defRPr sz="3000" b="1" kern="1200">
          <a:solidFill>
            <a:srgbClr val="009EE0"/>
          </a:solidFill>
          <a:latin typeface="+mj-lt"/>
          <a:ea typeface="+mj-ea"/>
          <a:cs typeface="+mj-cs"/>
        </a:defRPr>
      </a:lvl1pPr>
      <a:lvl2pPr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2pPr>
      <a:lvl3pPr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3pPr>
      <a:lvl4pPr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4pPr>
      <a:lvl5pPr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000" b="1">
          <a:solidFill>
            <a:srgbClr val="009EE0"/>
          </a:solidFill>
          <a:latin typeface="Arial" panose="020B0604020202020204" pitchFamily="34" charset="0"/>
          <a:cs typeface="Arial" panose="020B0604020202020204" pitchFamily="34" charset="0"/>
        </a:defRPr>
      </a:lvl9pPr>
    </p:titleStyle>
    <p:bodyStyle>
      <a:lvl1pPr algn="l" defTabSz="457200" rtl="0" fontAlgn="base">
        <a:spcBef>
          <a:spcPct val="20000"/>
        </a:spcBef>
        <a:spcAft>
          <a:spcPct val="0"/>
        </a:spcAft>
        <a:defRPr sz="2000" b="1" kern="1200">
          <a:solidFill>
            <a:schemeClr val="tx1"/>
          </a:solidFill>
          <a:latin typeface="+mn-lt"/>
          <a:ea typeface="+mn-ea"/>
          <a:cs typeface="+mn-cs"/>
        </a:defRPr>
      </a:lvl1pPr>
      <a:lvl2pPr algn="l" defTabSz="457200" rtl="0" fontAlgn="base">
        <a:spcBef>
          <a:spcPct val="20000"/>
        </a:spcBef>
        <a:spcAft>
          <a:spcPct val="0"/>
        </a:spcAft>
        <a:defRPr sz="2000" kern="1200">
          <a:solidFill>
            <a:schemeClr val="tx1"/>
          </a:solidFill>
          <a:latin typeface="+mn-lt"/>
          <a:ea typeface="+mn-ea"/>
          <a:cs typeface="+mn-cs"/>
        </a:defRPr>
      </a:lvl2pPr>
      <a:lvl3pPr marL="358775" indent="-179388" algn="l" defTabSz="457200" rtl="0" fontAlgn="base">
        <a:spcBef>
          <a:spcPct val="20000"/>
        </a:spcBef>
        <a:spcAft>
          <a:spcPct val="0"/>
        </a:spcAft>
        <a:buFont typeface="Arial" panose="020B0604020202020204" pitchFamily="34" charset="0"/>
        <a:buChar char="•"/>
        <a:defRPr sz="2000" b="1" kern="1200">
          <a:solidFill>
            <a:schemeClr val="tx1"/>
          </a:solidFill>
          <a:latin typeface="+mn-lt"/>
          <a:ea typeface="+mn-ea"/>
          <a:cs typeface="+mn-cs"/>
        </a:defRPr>
      </a:lvl3pPr>
      <a:lvl4pPr marL="539750" indent="-179388" algn="l" defTabSz="457200"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719138" indent="-179388" algn="l" defTabSz="457200"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E936411-8113-4648-9293-D85E5B5BD765}"/>
              </a:ext>
            </a:extLst>
          </p:cNvPr>
          <p:cNvSpPr txBox="1"/>
          <p:nvPr/>
        </p:nvSpPr>
        <p:spPr>
          <a:xfrm>
            <a:off x="4302875" y="6331411"/>
            <a:ext cx="4333010" cy="26161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D2FF486-52AA-4F8D-B512-3D8E26437D5D}" type="slidenum">
              <a:rPr lang="de-DE" sz="1100" b="1" smtClean="0">
                <a:latin typeface="Arial" panose="020B0604020202020204" pitchFamily="34" charset="0"/>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lang="de-DE" sz="11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6E7CA3B0-C4DA-4684-B124-71A1D6860443}"/>
              </a:ext>
            </a:extLst>
          </p:cNvPr>
          <p:cNvSpPr txBox="1"/>
          <p:nvPr/>
        </p:nvSpPr>
        <p:spPr>
          <a:xfrm>
            <a:off x="341860" y="6356350"/>
            <a:ext cx="4333010"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dirty="0">
                <a:latin typeface="Arial" panose="020B0604020202020204" pitchFamily="34" charset="0"/>
                <a:cs typeface="Arial" panose="020B0604020202020204" pitchFamily="34" charset="0"/>
              </a:rPr>
              <a:t>Bitte hier Herausgeber/Autor im Folienmaster eintippen</a:t>
            </a:r>
          </a:p>
        </p:txBody>
      </p:sp>
      <p:pic>
        <p:nvPicPr>
          <p:cNvPr id="11" name="Grafik 10">
            <a:extLst>
              <a:ext uri="{FF2B5EF4-FFF2-40B4-BE49-F238E27FC236}">
                <a16:creationId xmlns:a16="http://schemas.microsoft.com/office/drawing/2014/main" id="{50CC1E86-E66B-469C-8B5C-D9406E5B2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094" y="215021"/>
            <a:ext cx="2462483" cy="705949"/>
          </a:xfrm>
          <a:prstGeom prst="rect">
            <a:avLst/>
          </a:prstGeom>
        </p:spPr>
      </p:pic>
      <p:pic>
        <p:nvPicPr>
          <p:cNvPr id="7" name="Bild 4" descr="Headline_Overlay_hellblau.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87045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758109"/>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l" defTabSz="557213" rtl="0" eaLnBrk="1" fontAlgn="base" hangingPunct="1">
        <a:lnSpc>
          <a:spcPct val="90000"/>
        </a:lnSpc>
        <a:spcBef>
          <a:spcPct val="0"/>
        </a:spcBef>
        <a:spcAft>
          <a:spcPct val="0"/>
        </a:spcAft>
        <a:defRPr sz="2625" kern="1200">
          <a:solidFill>
            <a:schemeClr val="tx1"/>
          </a:solidFill>
          <a:latin typeface="+mj-lt"/>
          <a:ea typeface="+mj-ea"/>
          <a:cs typeface="+mj-cs"/>
        </a:defRPr>
      </a:lvl1pPr>
      <a:lvl2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2pPr>
      <a:lvl3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3pPr>
      <a:lvl4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4pPr>
      <a:lvl5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5pPr>
      <a:lvl6pPr marL="3429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6pPr>
      <a:lvl7pPr marL="6858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7pPr>
      <a:lvl8pPr marL="10287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8pPr>
      <a:lvl9pPr marL="13716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9pPr>
    </p:titleStyle>
    <p:bodyStyle>
      <a:lvl1pPr marL="139304" indent="-139304" algn="l" defTabSz="557213" rtl="0" eaLnBrk="1" fontAlgn="base" hangingPunct="1">
        <a:lnSpc>
          <a:spcPct val="90000"/>
        </a:lnSpc>
        <a:spcBef>
          <a:spcPts val="610"/>
        </a:spcBef>
        <a:spcAft>
          <a:spcPct val="0"/>
        </a:spcAft>
        <a:buFont typeface="Arial" panose="020B0604020202020204" pitchFamily="34" charset="0"/>
        <a:buChar char="•"/>
        <a:defRPr sz="1650" kern="1200">
          <a:solidFill>
            <a:schemeClr val="tx1"/>
          </a:solidFill>
          <a:latin typeface="+mn-lt"/>
          <a:ea typeface="+mn-ea"/>
          <a:cs typeface="+mn-cs"/>
        </a:defRPr>
      </a:lvl1pPr>
      <a:lvl2pPr marL="417910" indent="-139304" algn="l" defTabSz="557213" rtl="0" eaLnBrk="1" fontAlgn="base" hangingPunct="1">
        <a:lnSpc>
          <a:spcPct val="90000"/>
        </a:lnSpc>
        <a:spcBef>
          <a:spcPts val="300"/>
        </a:spcBef>
        <a:spcAft>
          <a:spcPct val="0"/>
        </a:spcAft>
        <a:buFont typeface="Arial" panose="020B0604020202020204" pitchFamily="34" charset="0"/>
        <a:buChar char="•"/>
        <a:defRPr sz="1425" kern="1200">
          <a:solidFill>
            <a:schemeClr val="tx1"/>
          </a:solidFill>
          <a:latin typeface="+mn-lt"/>
          <a:ea typeface="+mn-ea"/>
          <a:cs typeface="+mn-cs"/>
        </a:defRPr>
      </a:lvl2pPr>
      <a:lvl3pPr marL="696516" indent="-139304" algn="l" defTabSz="557213" rtl="0" eaLnBrk="1" fontAlgn="base" hangingPunct="1">
        <a:lnSpc>
          <a:spcPct val="90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3pPr>
      <a:lvl4pPr marL="975122" indent="-139304" algn="l" defTabSz="557213" rtl="0" eaLnBrk="1" fontAlgn="base" hangingPunct="1">
        <a:lnSpc>
          <a:spcPct val="90000"/>
        </a:lnSpc>
        <a:spcBef>
          <a:spcPts val="300"/>
        </a:spcBef>
        <a:spcAft>
          <a:spcPct val="0"/>
        </a:spcAft>
        <a:buFont typeface="Arial" panose="020B0604020202020204" pitchFamily="34" charset="0"/>
        <a:buChar char="•"/>
        <a:defRPr sz="1050" kern="1200">
          <a:solidFill>
            <a:schemeClr val="tx1"/>
          </a:solidFill>
          <a:latin typeface="+mn-lt"/>
          <a:ea typeface="+mn-ea"/>
          <a:cs typeface="+mn-cs"/>
        </a:defRPr>
      </a:lvl4pPr>
      <a:lvl5pPr marL="1253729" indent="-139304" algn="l" defTabSz="557213" rtl="0" eaLnBrk="1" fontAlgn="base" hangingPunct="1">
        <a:lnSpc>
          <a:spcPct val="90000"/>
        </a:lnSpc>
        <a:spcBef>
          <a:spcPts val="300"/>
        </a:spcBef>
        <a:spcAft>
          <a:spcPct val="0"/>
        </a:spcAft>
        <a:buFont typeface="Arial" panose="020B0604020202020204" pitchFamily="34" charset="0"/>
        <a:buChar char="•"/>
        <a:defRPr sz="1050" kern="1200">
          <a:solidFill>
            <a:schemeClr val="tx1"/>
          </a:solidFill>
          <a:latin typeface="+mn-lt"/>
          <a:ea typeface="+mn-ea"/>
          <a:cs typeface="+mn-cs"/>
        </a:defRPr>
      </a:lvl5pPr>
      <a:lvl6pPr marL="1532335"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941"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547"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154"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de-DE"/>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97EF716-33AB-374E-84E7-28DE290765A1}"/>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a:extLst>
              <a:ext uri="{FF2B5EF4-FFF2-40B4-BE49-F238E27FC236}">
                <a16:creationId xmlns:a16="http://schemas.microsoft.com/office/drawing/2014/main" id="{FAD5CAFF-A345-4EA7-A24D-6C27DDA119F0}"/>
              </a:ext>
            </a:extLst>
          </p:cNvPr>
          <p:cNvSpPr txBox="1"/>
          <p:nvPr/>
        </p:nvSpPr>
        <p:spPr>
          <a:xfrm>
            <a:off x="4302875" y="6331411"/>
            <a:ext cx="4333010" cy="26161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D2FF486-52AA-4F8D-B512-3D8E26437D5D}" type="slidenum">
              <a:rPr lang="de-DE" sz="1100" b="1" smtClean="0">
                <a:latin typeface="TheSans C4s Plain" panose="020B0502050302020203"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lang="de-DE" sz="1100" b="1" dirty="0">
              <a:latin typeface="TheSans C4s Plain" panose="020B0502050302020203" pitchFamily="34" charset="0"/>
            </a:endParaRPr>
          </a:p>
        </p:txBody>
      </p:sp>
      <p:sp>
        <p:nvSpPr>
          <p:cNvPr id="9" name="Textfeld 8">
            <a:extLst>
              <a:ext uri="{FF2B5EF4-FFF2-40B4-BE49-F238E27FC236}">
                <a16:creationId xmlns:a16="http://schemas.microsoft.com/office/drawing/2014/main" id="{77B6F166-E84B-4FBE-80A1-736713B497D2}"/>
              </a:ext>
            </a:extLst>
          </p:cNvPr>
          <p:cNvSpPr txBox="1"/>
          <p:nvPr/>
        </p:nvSpPr>
        <p:spPr>
          <a:xfrm>
            <a:off x="341860" y="6356350"/>
            <a:ext cx="6102348"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dirty="0">
                <a:latin typeface="TheSans C4s Plain" panose="020B0502050302020203" pitchFamily="34" charset="0"/>
              </a:rPr>
              <a:t>© 2021</a:t>
            </a:r>
            <a:r>
              <a:rPr lang="de-DE" sz="900" baseline="0" dirty="0">
                <a:latin typeface="TheSans C4s Plain" panose="020B0502050302020203" pitchFamily="34" charset="0"/>
              </a:rPr>
              <a:t> IG BCE, VB 2 Tarifpolitik/Industriegruppen, Abt. Industriegruppen &amp; Branchen, Malte Lückert</a:t>
            </a:r>
            <a:endParaRPr lang="de-DE" sz="900" dirty="0">
              <a:latin typeface="TheSans C4s Plain" panose="020B0502050302020203" pitchFamily="34" charset="0"/>
            </a:endParaRPr>
          </a:p>
        </p:txBody>
      </p:sp>
      <p:cxnSp>
        <p:nvCxnSpPr>
          <p:cNvPr id="10" name="Gerader Verbinder 9">
            <a:extLst>
              <a:ext uri="{FF2B5EF4-FFF2-40B4-BE49-F238E27FC236}">
                <a16:creationId xmlns:a16="http://schemas.microsoft.com/office/drawing/2014/main" id="{C23B33BA-8638-4CBD-A540-38D8DE68D2F8}"/>
              </a:ext>
            </a:extLst>
          </p:cNvPr>
          <p:cNvCxnSpPr/>
          <p:nvPr/>
        </p:nvCxnSpPr>
        <p:spPr>
          <a:xfrm>
            <a:off x="417715" y="6323098"/>
            <a:ext cx="8111144" cy="0"/>
          </a:xfrm>
          <a:prstGeom prst="line">
            <a:avLst/>
          </a:prstGeom>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7385450E-8748-45A2-BA1C-CF87148302A0}"/>
              </a:ext>
            </a:extLst>
          </p:cNvPr>
          <p:cNvCxnSpPr/>
          <p:nvPr/>
        </p:nvCxnSpPr>
        <p:spPr>
          <a:xfrm>
            <a:off x="417715" y="977897"/>
            <a:ext cx="8111144" cy="0"/>
          </a:xfrm>
          <a:prstGeom prst="line">
            <a:avLst/>
          </a:prstGeom>
        </p:spPr>
        <p:style>
          <a:lnRef idx="1">
            <a:schemeClr val="dk1"/>
          </a:lnRef>
          <a:fillRef idx="0">
            <a:schemeClr val="dk1"/>
          </a:fillRef>
          <a:effectRef idx="0">
            <a:schemeClr val="dk1"/>
          </a:effectRef>
          <a:fontRef idx="minor">
            <a:schemeClr val="tx1"/>
          </a:fontRef>
        </p:style>
      </p:cxnSp>
      <p:pic>
        <p:nvPicPr>
          <p:cNvPr id="12" name="Grafik 11">
            <a:extLst>
              <a:ext uri="{FF2B5EF4-FFF2-40B4-BE49-F238E27FC236}">
                <a16:creationId xmlns:a16="http://schemas.microsoft.com/office/drawing/2014/main" id="{A8169C53-1C95-4BF0-A4B6-3F4AAF47B9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13094" y="215021"/>
            <a:ext cx="2462483" cy="705949"/>
          </a:xfrm>
          <a:prstGeom prst="rect">
            <a:avLst/>
          </a:prstGeom>
        </p:spPr>
      </p:pic>
    </p:spTree>
    <p:extLst>
      <p:ext uri="{BB962C8B-B14F-4D97-AF65-F5344CB8AC3E}">
        <p14:creationId xmlns:p14="http://schemas.microsoft.com/office/powerpoint/2010/main" val="18684517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sldNum="0" hdr="0" ftr="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rtl="0" eaLnBrk="1" fontAlgn="base" hangingPunct="1">
        <a:lnSpc>
          <a:spcPct val="90000"/>
        </a:lnSpc>
        <a:spcBef>
          <a:spcPts val="750"/>
        </a:spcBef>
        <a:spcAft>
          <a:spcPct val="0"/>
        </a:spcAft>
        <a:buClr>
          <a:srgbClr val="E30613"/>
        </a:buClr>
        <a:buFont typeface="Wingdings" pitchFamily="2" charset="2"/>
        <a:buChar char="§"/>
        <a:defRPr lang="de-DE" sz="2100" kern="1200" dirty="0">
          <a:solidFill>
            <a:schemeClr val="tx1"/>
          </a:solidFill>
          <a:latin typeface="TheSans C4s Plain" panose="020B0502050302020203" pitchFamily="34" charset="0"/>
          <a:ea typeface="+mn-ea"/>
          <a:cs typeface="+mn-cs"/>
        </a:defRPr>
      </a:lvl1pPr>
      <a:lvl2pPr marL="514350" indent="-171450" algn="l" rtl="0" eaLnBrk="1" fontAlgn="base" hangingPunct="1">
        <a:lnSpc>
          <a:spcPct val="90000"/>
        </a:lnSpc>
        <a:spcBef>
          <a:spcPts val="375"/>
        </a:spcBef>
        <a:spcAft>
          <a:spcPct val="0"/>
        </a:spcAft>
        <a:buClr>
          <a:srgbClr val="E30613"/>
        </a:buClr>
        <a:buFont typeface="Wingdings" pitchFamily="2" charset="2"/>
        <a:buChar char="§"/>
        <a:defRPr lang="de-DE" sz="1800" kern="1200" dirty="0">
          <a:solidFill>
            <a:schemeClr val="tx1"/>
          </a:solidFill>
          <a:latin typeface="TheSans C4s Plain" panose="020B0502050302020203" pitchFamily="34" charset="0"/>
          <a:ea typeface="+mn-ea"/>
          <a:cs typeface="+mn-cs"/>
        </a:defRPr>
      </a:lvl2pPr>
      <a:lvl3pPr marL="857250" indent="-171450" algn="l" rtl="0" eaLnBrk="1" fontAlgn="base" hangingPunct="1">
        <a:lnSpc>
          <a:spcPct val="90000"/>
        </a:lnSpc>
        <a:spcBef>
          <a:spcPts val="375"/>
        </a:spcBef>
        <a:spcAft>
          <a:spcPct val="0"/>
        </a:spcAft>
        <a:buClr>
          <a:srgbClr val="E30613"/>
        </a:buClr>
        <a:buFont typeface="Wingdings" pitchFamily="2" charset="2"/>
        <a:buChar char="§"/>
        <a:defRPr lang="de-DE" sz="1500" kern="1200" dirty="0">
          <a:solidFill>
            <a:schemeClr val="tx1"/>
          </a:solidFill>
          <a:latin typeface="TheSans C4s Plain" panose="020B0502050302020203" pitchFamily="34" charset="0"/>
          <a:ea typeface="+mn-ea"/>
          <a:cs typeface="+mn-cs"/>
        </a:defRPr>
      </a:lvl3pPr>
      <a:lvl4pPr marL="12001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4pPr>
      <a:lvl5pPr marL="15430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E936411-8113-4648-9293-D85E5B5BD765}"/>
              </a:ext>
            </a:extLst>
          </p:cNvPr>
          <p:cNvSpPr txBox="1"/>
          <p:nvPr/>
        </p:nvSpPr>
        <p:spPr>
          <a:xfrm>
            <a:off x="4302875" y="6331411"/>
            <a:ext cx="4333010" cy="26161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D2FF486-52AA-4F8D-B512-3D8E26437D5D}" type="slidenum">
              <a:rPr lang="de-DE" sz="1100" b="1" smtClean="0">
                <a:latin typeface="Arial" panose="020B0604020202020204" pitchFamily="34" charset="0"/>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lang="de-DE" sz="11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6E7CA3B0-C4DA-4684-B124-71A1D6860443}"/>
              </a:ext>
            </a:extLst>
          </p:cNvPr>
          <p:cNvSpPr txBox="1"/>
          <p:nvPr/>
        </p:nvSpPr>
        <p:spPr>
          <a:xfrm>
            <a:off x="341860" y="6356350"/>
            <a:ext cx="5166244"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dirty="0">
                <a:latin typeface="TheSans C4s Plain" panose="020B0502050302020203" pitchFamily="34" charset="0"/>
              </a:rPr>
              <a:t>© 2021</a:t>
            </a:r>
            <a:r>
              <a:rPr lang="de-DE" sz="900" baseline="0" dirty="0">
                <a:latin typeface="TheSans C4s Plain" panose="020B0502050302020203" pitchFamily="34" charset="0"/>
              </a:rPr>
              <a:t> IG BCE, VB 2 Tarifpolitik/Industriegruppen, Abt. Industriegruppen &amp; Branchen, Malte Lückert</a:t>
            </a:r>
            <a:endParaRPr lang="de-DE" sz="900" dirty="0">
              <a:latin typeface="TheSans C4s Plain" panose="020B0502050302020203" pitchFamily="34" charset="0"/>
            </a:endParaRPr>
          </a:p>
        </p:txBody>
      </p:sp>
      <p:pic>
        <p:nvPicPr>
          <p:cNvPr id="11" name="Grafik 10">
            <a:extLst>
              <a:ext uri="{FF2B5EF4-FFF2-40B4-BE49-F238E27FC236}">
                <a16:creationId xmlns:a16="http://schemas.microsoft.com/office/drawing/2014/main" id="{50CC1E86-E66B-469C-8B5C-D9406E5B27E2}"/>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213094" y="215021"/>
            <a:ext cx="2462483" cy="705949"/>
          </a:xfrm>
          <a:prstGeom prst="rect">
            <a:avLst/>
          </a:prstGeom>
        </p:spPr>
      </p:pic>
    </p:spTree>
    <p:extLst>
      <p:ext uri="{BB962C8B-B14F-4D97-AF65-F5344CB8AC3E}">
        <p14:creationId xmlns:p14="http://schemas.microsoft.com/office/powerpoint/2010/main" val="1215649158"/>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557213" rtl="0" eaLnBrk="1" fontAlgn="base" hangingPunct="1">
        <a:lnSpc>
          <a:spcPct val="90000"/>
        </a:lnSpc>
        <a:spcBef>
          <a:spcPct val="0"/>
        </a:spcBef>
        <a:spcAft>
          <a:spcPct val="0"/>
        </a:spcAft>
        <a:defRPr sz="2625" kern="1200">
          <a:solidFill>
            <a:schemeClr val="tx1"/>
          </a:solidFill>
          <a:latin typeface="+mj-lt"/>
          <a:ea typeface="+mj-ea"/>
          <a:cs typeface="+mj-cs"/>
        </a:defRPr>
      </a:lvl1pPr>
      <a:lvl2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2pPr>
      <a:lvl3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3pPr>
      <a:lvl4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4pPr>
      <a:lvl5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5pPr>
      <a:lvl6pPr marL="3429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6pPr>
      <a:lvl7pPr marL="6858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7pPr>
      <a:lvl8pPr marL="10287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8pPr>
      <a:lvl9pPr marL="13716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9pPr>
    </p:titleStyle>
    <p:bodyStyle>
      <a:lvl1pPr marL="139304" indent="-139304" algn="l" defTabSz="557213" rtl="0" eaLnBrk="1" fontAlgn="base" hangingPunct="1">
        <a:lnSpc>
          <a:spcPct val="90000"/>
        </a:lnSpc>
        <a:spcBef>
          <a:spcPts val="610"/>
        </a:spcBef>
        <a:spcAft>
          <a:spcPct val="0"/>
        </a:spcAft>
        <a:buFont typeface="Arial" panose="020B0604020202020204" pitchFamily="34" charset="0"/>
        <a:buChar char="•"/>
        <a:defRPr sz="1650" kern="1200">
          <a:solidFill>
            <a:schemeClr val="tx1"/>
          </a:solidFill>
          <a:latin typeface="+mn-lt"/>
          <a:ea typeface="+mn-ea"/>
          <a:cs typeface="+mn-cs"/>
        </a:defRPr>
      </a:lvl1pPr>
      <a:lvl2pPr marL="417910" indent="-139304" algn="l" defTabSz="557213" rtl="0" eaLnBrk="1" fontAlgn="base" hangingPunct="1">
        <a:lnSpc>
          <a:spcPct val="90000"/>
        </a:lnSpc>
        <a:spcBef>
          <a:spcPts val="300"/>
        </a:spcBef>
        <a:spcAft>
          <a:spcPct val="0"/>
        </a:spcAft>
        <a:buFont typeface="Arial" panose="020B0604020202020204" pitchFamily="34" charset="0"/>
        <a:buChar char="•"/>
        <a:defRPr sz="1425" kern="1200">
          <a:solidFill>
            <a:schemeClr val="tx1"/>
          </a:solidFill>
          <a:latin typeface="+mn-lt"/>
          <a:ea typeface="+mn-ea"/>
          <a:cs typeface="+mn-cs"/>
        </a:defRPr>
      </a:lvl2pPr>
      <a:lvl3pPr marL="696516" indent="-139304" algn="l" defTabSz="557213" rtl="0" eaLnBrk="1" fontAlgn="base" hangingPunct="1">
        <a:lnSpc>
          <a:spcPct val="90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3pPr>
      <a:lvl4pPr marL="975122" indent="-139304" algn="l" defTabSz="557213" rtl="0" eaLnBrk="1" fontAlgn="base" hangingPunct="1">
        <a:lnSpc>
          <a:spcPct val="90000"/>
        </a:lnSpc>
        <a:spcBef>
          <a:spcPts val="300"/>
        </a:spcBef>
        <a:spcAft>
          <a:spcPct val="0"/>
        </a:spcAft>
        <a:buFont typeface="Arial" panose="020B0604020202020204" pitchFamily="34" charset="0"/>
        <a:buChar char="•"/>
        <a:defRPr sz="1050" kern="1200">
          <a:solidFill>
            <a:schemeClr val="tx1"/>
          </a:solidFill>
          <a:latin typeface="+mn-lt"/>
          <a:ea typeface="+mn-ea"/>
          <a:cs typeface="+mn-cs"/>
        </a:defRPr>
      </a:lvl4pPr>
      <a:lvl5pPr marL="1253729" indent="-139304" algn="l" defTabSz="557213" rtl="0" eaLnBrk="1" fontAlgn="base" hangingPunct="1">
        <a:lnSpc>
          <a:spcPct val="90000"/>
        </a:lnSpc>
        <a:spcBef>
          <a:spcPts val="300"/>
        </a:spcBef>
        <a:spcAft>
          <a:spcPct val="0"/>
        </a:spcAft>
        <a:buFont typeface="Arial" panose="020B0604020202020204" pitchFamily="34" charset="0"/>
        <a:buChar char="•"/>
        <a:defRPr sz="1050" kern="1200">
          <a:solidFill>
            <a:schemeClr val="tx1"/>
          </a:solidFill>
          <a:latin typeface="+mn-lt"/>
          <a:ea typeface="+mn-ea"/>
          <a:cs typeface="+mn-cs"/>
        </a:defRPr>
      </a:lvl5pPr>
      <a:lvl6pPr marL="1532335"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941"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547"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154"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de-DE"/>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E936411-8113-4648-9293-D85E5B5BD765}"/>
              </a:ext>
            </a:extLst>
          </p:cNvPr>
          <p:cNvSpPr txBox="1"/>
          <p:nvPr/>
        </p:nvSpPr>
        <p:spPr>
          <a:xfrm>
            <a:off x="4302875" y="6331411"/>
            <a:ext cx="4333010" cy="26161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D2FF486-52AA-4F8D-B512-3D8E26437D5D}" type="slidenum">
              <a:rPr lang="de-DE" sz="1100" b="1" smtClean="0">
                <a:latin typeface="Arial" panose="020B0604020202020204" pitchFamily="34" charset="0"/>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lang="de-DE" sz="11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6E7CA3B0-C4DA-4684-B124-71A1D6860443}"/>
              </a:ext>
            </a:extLst>
          </p:cNvPr>
          <p:cNvSpPr txBox="1"/>
          <p:nvPr/>
        </p:nvSpPr>
        <p:spPr>
          <a:xfrm>
            <a:off x="341860" y="6356350"/>
            <a:ext cx="5454276" cy="2308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dirty="0">
                <a:latin typeface="TheSans C4s Plain" panose="020B0502050302020203" pitchFamily="34" charset="0"/>
              </a:rPr>
              <a:t>© 2021</a:t>
            </a:r>
            <a:r>
              <a:rPr lang="de-DE" sz="900" baseline="0" dirty="0">
                <a:latin typeface="TheSans C4s Plain" panose="020B0502050302020203" pitchFamily="34" charset="0"/>
              </a:rPr>
              <a:t> IG BCE, VB 2 Tarifpolitik/Industriegruppen, Abt. Industriegruppen &amp; Branchen, Malte Lückert</a:t>
            </a:r>
            <a:endParaRPr lang="de-DE" sz="900" dirty="0">
              <a:latin typeface="TheSans C4s Plain" panose="020B0502050302020203" pitchFamily="34" charset="0"/>
            </a:endParaRPr>
          </a:p>
        </p:txBody>
      </p:sp>
      <p:pic>
        <p:nvPicPr>
          <p:cNvPr id="11" name="Grafik 10">
            <a:extLst>
              <a:ext uri="{FF2B5EF4-FFF2-40B4-BE49-F238E27FC236}">
                <a16:creationId xmlns:a16="http://schemas.microsoft.com/office/drawing/2014/main" id="{50CC1E86-E66B-469C-8B5C-D9406E5B2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094" y="215021"/>
            <a:ext cx="2462483" cy="705949"/>
          </a:xfrm>
          <a:prstGeom prst="rect">
            <a:avLst/>
          </a:prstGeom>
        </p:spPr>
      </p:pic>
    </p:spTree>
    <p:extLst>
      <p:ext uri="{BB962C8B-B14F-4D97-AF65-F5344CB8AC3E}">
        <p14:creationId xmlns:p14="http://schemas.microsoft.com/office/powerpoint/2010/main" val="2164205167"/>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l" defTabSz="557213" rtl="0" eaLnBrk="1" fontAlgn="base" hangingPunct="1">
        <a:lnSpc>
          <a:spcPct val="90000"/>
        </a:lnSpc>
        <a:spcBef>
          <a:spcPct val="0"/>
        </a:spcBef>
        <a:spcAft>
          <a:spcPct val="0"/>
        </a:spcAft>
        <a:defRPr sz="2625" kern="1200">
          <a:solidFill>
            <a:schemeClr val="tx1"/>
          </a:solidFill>
          <a:latin typeface="+mj-lt"/>
          <a:ea typeface="+mj-ea"/>
          <a:cs typeface="+mj-cs"/>
        </a:defRPr>
      </a:lvl1pPr>
      <a:lvl2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2pPr>
      <a:lvl3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3pPr>
      <a:lvl4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4pPr>
      <a:lvl5pPr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5pPr>
      <a:lvl6pPr marL="3429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6pPr>
      <a:lvl7pPr marL="6858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7pPr>
      <a:lvl8pPr marL="10287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8pPr>
      <a:lvl9pPr marL="1371600" algn="l" defTabSz="557213" rtl="0" eaLnBrk="1" fontAlgn="base" hangingPunct="1">
        <a:lnSpc>
          <a:spcPct val="90000"/>
        </a:lnSpc>
        <a:spcBef>
          <a:spcPct val="0"/>
        </a:spcBef>
        <a:spcAft>
          <a:spcPct val="0"/>
        </a:spcAft>
        <a:defRPr sz="2625">
          <a:solidFill>
            <a:schemeClr val="tx1"/>
          </a:solidFill>
          <a:latin typeface="Calibri Light" panose="020F0302020204030204" pitchFamily="34" charset="0"/>
        </a:defRPr>
      </a:lvl9pPr>
    </p:titleStyle>
    <p:bodyStyle>
      <a:lvl1pPr marL="139304" indent="-139304" algn="l" defTabSz="557213" rtl="0" eaLnBrk="1" fontAlgn="base" hangingPunct="1">
        <a:lnSpc>
          <a:spcPct val="90000"/>
        </a:lnSpc>
        <a:spcBef>
          <a:spcPts val="610"/>
        </a:spcBef>
        <a:spcAft>
          <a:spcPct val="0"/>
        </a:spcAft>
        <a:buFont typeface="Arial" panose="020B0604020202020204" pitchFamily="34" charset="0"/>
        <a:buChar char="•"/>
        <a:defRPr sz="1650" kern="1200">
          <a:solidFill>
            <a:schemeClr val="tx1"/>
          </a:solidFill>
          <a:latin typeface="+mn-lt"/>
          <a:ea typeface="+mn-ea"/>
          <a:cs typeface="+mn-cs"/>
        </a:defRPr>
      </a:lvl1pPr>
      <a:lvl2pPr marL="417910" indent="-139304" algn="l" defTabSz="557213" rtl="0" eaLnBrk="1" fontAlgn="base" hangingPunct="1">
        <a:lnSpc>
          <a:spcPct val="90000"/>
        </a:lnSpc>
        <a:spcBef>
          <a:spcPts val="300"/>
        </a:spcBef>
        <a:spcAft>
          <a:spcPct val="0"/>
        </a:spcAft>
        <a:buFont typeface="Arial" panose="020B0604020202020204" pitchFamily="34" charset="0"/>
        <a:buChar char="•"/>
        <a:defRPr sz="1425" kern="1200">
          <a:solidFill>
            <a:schemeClr val="tx1"/>
          </a:solidFill>
          <a:latin typeface="+mn-lt"/>
          <a:ea typeface="+mn-ea"/>
          <a:cs typeface="+mn-cs"/>
        </a:defRPr>
      </a:lvl2pPr>
      <a:lvl3pPr marL="696516" indent="-139304" algn="l" defTabSz="557213" rtl="0" eaLnBrk="1" fontAlgn="base" hangingPunct="1">
        <a:lnSpc>
          <a:spcPct val="90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3pPr>
      <a:lvl4pPr marL="975122" indent="-139304" algn="l" defTabSz="557213" rtl="0" eaLnBrk="1" fontAlgn="base" hangingPunct="1">
        <a:lnSpc>
          <a:spcPct val="90000"/>
        </a:lnSpc>
        <a:spcBef>
          <a:spcPts val="300"/>
        </a:spcBef>
        <a:spcAft>
          <a:spcPct val="0"/>
        </a:spcAft>
        <a:buFont typeface="Arial" panose="020B0604020202020204" pitchFamily="34" charset="0"/>
        <a:buChar char="•"/>
        <a:defRPr sz="1050" kern="1200">
          <a:solidFill>
            <a:schemeClr val="tx1"/>
          </a:solidFill>
          <a:latin typeface="+mn-lt"/>
          <a:ea typeface="+mn-ea"/>
          <a:cs typeface="+mn-cs"/>
        </a:defRPr>
      </a:lvl4pPr>
      <a:lvl5pPr marL="1253729" indent="-139304" algn="l" defTabSz="557213" rtl="0" eaLnBrk="1" fontAlgn="base" hangingPunct="1">
        <a:lnSpc>
          <a:spcPct val="90000"/>
        </a:lnSpc>
        <a:spcBef>
          <a:spcPts val="300"/>
        </a:spcBef>
        <a:spcAft>
          <a:spcPct val="0"/>
        </a:spcAft>
        <a:buFont typeface="Arial" panose="020B0604020202020204" pitchFamily="34" charset="0"/>
        <a:buChar char="•"/>
        <a:defRPr sz="1050" kern="1200">
          <a:solidFill>
            <a:schemeClr val="tx1"/>
          </a:solidFill>
          <a:latin typeface="+mn-lt"/>
          <a:ea typeface="+mn-ea"/>
          <a:cs typeface="+mn-cs"/>
        </a:defRPr>
      </a:lvl5pPr>
      <a:lvl6pPr marL="1532335"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6pPr>
      <a:lvl7pPr marL="1810941"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7pPr>
      <a:lvl8pPr marL="2089547"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8pPr>
      <a:lvl9pPr marL="2368154" indent="-139304" algn="l" defTabSz="557213" rtl="0" eaLnBrk="1" latinLnBrk="0" hangingPunct="1">
        <a:lnSpc>
          <a:spcPct val="90000"/>
        </a:lnSpc>
        <a:spcBef>
          <a:spcPts val="304"/>
        </a:spcBef>
        <a:buFont typeface="Arial" panose="020B0604020202020204" pitchFamily="34" charset="0"/>
        <a:buChar char="•"/>
        <a:defRPr sz="1097" kern="1200">
          <a:solidFill>
            <a:schemeClr val="tx1"/>
          </a:solidFill>
          <a:latin typeface="+mn-lt"/>
          <a:ea typeface="+mn-ea"/>
          <a:cs typeface="+mn-cs"/>
        </a:defRPr>
      </a:lvl9pPr>
    </p:bodyStyle>
    <p:otherStyle>
      <a:defPPr>
        <a:defRPr lang="de-DE"/>
      </a:defPPr>
      <a:lvl1pPr marL="0" algn="l" defTabSz="557213" rtl="0" eaLnBrk="1" latinLnBrk="0" hangingPunct="1">
        <a:defRPr sz="1097" kern="1200">
          <a:solidFill>
            <a:schemeClr val="tx1"/>
          </a:solidFill>
          <a:latin typeface="+mn-lt"/>
          <a:ea typeface="+mn-ea"/>
          <a:cs typeface="+mn-cs"/>
        </a:defRPr>
      </a:lvl1pPr>
      <a:lvl2pPr marL="278606" algn="l" defTabSz="557213" rtl="0" eaLnBrk="1" latinLnBrk="0" hangingPunct="1">
        <a:defRPr sz="1097" kern="1200">
          <a:solidFill>
            <a:schemeClr val="tx1"/>
          </a:solidFill>
          <a:latin typeface="+mn-lt"/>
          <a:ea typeface="+mn-ea"/>
          <a:cs typeface="+mn-cs"/>
        </a:defRPr>
      </a:lvl2pPr>
      <a:lvl3pPr marL="557213" algn="l" defTabSz="557213" rtl="0" eaLnBrk="1" latinLnBrk="0" hangingPunct="1">
        <a:defRPr sz="1097" kern="1200">
          <a:solidFill>
            <a:schemeClr val="tx1"/>
          </a:solidFill>
          <a:latin typeface="+mn-lt"/>
          <a:ea typeface="+mn-ea"/>
          <a:cs typeface="+mn-cs"/>
        </a:defRPr>
      </a:lvl3pPr>
      <a:lvl4pPr marL="835819" algn="l" defTabSz="557213" rtl="0" eaLnBrk="1" latinLnBrk="0" hangingPunct="1">
        <a:defRPr sz="1097" kern="1200">
          <a:solidFill>
            <a:schemeClr val="tx1"/>
          </a:solidFill>
          <a:latin typeface="+mn-lt"/>
          <a:ea typeface="+mn-ea"/>
          <a:cs typeface="+mn-cs"/>
        </a:defRPr>
      </a:lvl4pPr>
      <a:lvl5pPr marL="1114425" algn="l" defTabSz="557213" rtl="0" eaLnBrk="1" latinLnBrk="0" hangingPunct="1">
        <a:defRPr sz="1097" kern="1200">
          <a:solidFill>
            <a:schemeClr val="tx1"/>
          </a:solidFill>
          <a:latin typeface="+mn-lt"/>
          <a:ea typeface="+mn-ea"/>
          <a:cs typeface="+mn-cs"/>
        </a:defRPr>
      </a:lvl5pPr>
      <a:lvl6pPr marL="1393031" algn="l" defTabSz="557213" rtl="0" eaLnBrk="1" latinLnBrk="0" hangingPunct="1">
        <a:defRPr sz="1097" kern="1200">
          <a:solidFill>
            <a:schemeClr val="tx1"/>
          </a:solidFill>
          <a:latin typeface="+mn-lt"/>
          <a:ea typeface="+mn-ea"/>
          <a:cs typeface="+mn-cs"/>
        </a:defRPr>
      </a:lvl6pPr>
      <a:lvl7pPr marL="1671638" algn="l" defTabSz="557213" rtl="0" eaLnBrk="1" latinLnBrk="0" hangingPunct="1">
        <a:defRPr sz="1097" kern="1200">
          <a:solidFill>
            <a:schemeClr val="tx1"/>
          </a:solidFill>
          <a:latin typeface="+mn-lt"/>
          <a:ea typeface="+mn-ea"/>
          <a:cs typeface="+mn-cs"/>
        </a:defRPr>
      </a:lvl7pPr>
      <a:lvl8pPr marL="1950244" algn="l" defTabSz="557213" rtl="0" eaLnBrk="1" latinLnBrk="0" hangingPunct="1">
        <a:defRPr sz="1097" kern="1200">
          <a:solidFill>
            <a:schemeClr val="tx1"/>
          </a:solidFill>
          <a:latin typeface="+mn-lt"/>
          <a:ea typeface="+mn-ea"/>
          <a:cs typeface="+mn-cs"/>
        </a:defRPr>
      </a:lvl8pPr>
      <a:lvl9pPr marL="2228850" algn="l" defTabSz="557213"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9.JPG"/><Relationship Id="rId5" Type="http://schemas.openxmlformats.org/officeDocument/2006/relationships/image" Target="../media/image14.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25.xml"/><Relationship Id="rId6" Type="http://schemas.openxmlformats.org/officeDocument/2006/relationships/image" Target="../media/image19.JPG"/><Relationship Id="rId5" Type="http://schemas.openxmlformats.org/officeDocument/2006/relationships/image" Target="../media/image14.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4"/>
          <p:cNvSpPr>
            <a:spLocks/>
          </p:cNvSpPr>
          <p:nvPr/>
        </p:nvSpPr>
        <p:spPr bwMode="auto">
          <a:xfrm>
            <a:off x="467544" y="1628800"/>
            <a:ext cx="698477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defTabSz="457200" eaLnBrk="0" hangingPunct="0">
              <a:defRPr sz="2000">
                <a:solidFill>
                  <a:schemeClr val="tx1"/>
                </a:solidFill>
                <a:latin typeface="Arial" panose="020B0604020202020204" pitchFamily="34" charset="0"/>
                <a:cs typeface="Arial" panose="020B0604020202020204" pitchFamily="34" charset="0"/>
              </a:defRPr>
            </a:lvl1pPr>
            <a:lvl2pPr marL="742950" indent="-285750" defTabSz="457200" eaLnBrk="0" hangingPunct="0">
              <a:defRPr sz="2000">
                <a:solidFill>
                  <a:schemeClr val="tx1"/>
                </a:solidFill>
                <a:latin typeface="Arial" panose="020B0604020202020204" pitchFamily="34" charset="0"/>
                <a:cs typeface="Arial" panose="020B0604020202020204" pitchFamily="34" charset="0"/>
              </a:defRPr>
            </a:lvl2pPr>
            <a:lvl3pPr marL="1143000" indent="-228600" defTabSz="457200" eaLnBrk="0" hangingPunct="0">
              <a:defRPr sz="2000">
                <a:solidFill>
                  <a:schemeClr val="tx1"/>
                </a:solidFill>
                <a:latin typeface="Arial" panose="020B0604020202020204" pitchFamily="34" charset="0"/>
                <a:cs typeface="Arial" panose="020B0604020202020204" pitchFamily="34" charset="0"/>
              </a:defRPr>
            </a:lvl3pPr>
            <a:lvl4pPr marL="1600200" indent="-228600" defTabSz="457200" eaLnBrk="0" hangingPunct="0">
              <a:defRPr sz="2000">
                <a:solidFill>
                  <a:schemeClr val="tx1"/>
                </a:solidFill>
                <a:latin typeface="Arial" panose="020B0604020202020204" pitchFamily="34" charset="0"/>
                <a:cs typeface="Arial" panose="020B0604020202020204" pitchFamily="34" charset="0"/>
              </a:defRPr>
            </a:lvl4pPr>
            <a:lvl5pPr marL="2057400" indent="-228600" defTabSz="457200" eaLnBrk="0" hangingPunct="0">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TheSans C4s Bold" panose="020B0702050302020203" pitchFamily="34" charset="0"/>
                <a:ea typeface="+mn-ea"/>
                <a:cs typeface="Arial" panose="020B0604020202020204" pitchFamily="34" charset="0"/>
              </a:rPr>
              <a:t>Konjunkturbericht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TheSans C4s Bold" panose="020B0702050302020203" pitchFamily="34" charset="0"/>
                <a:ea typeface="+mn-ea"/>
                <a:cs typeface="Arial" panose="020B0604020202020204" pitchFamily="34" charset="0"/>
              </a:rPr>
              <a:t>Die Chemisch-pharmazeutische Industrie in Deutschland</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platzhalter 15"/>
          <p:cNvSpPr txBox="1">
            <a:spLocks/>
          </p:cNvSpPr>
          <p:nvPr/>
        </p:nvSpPr>
        <p:spPr>
          <a:xfrm>
            <a:off x="488152" y="3467472"/>
            <a:ext cx="6248400" cy="609600"/>
          </a:xfrm>
          <a:prstGeom prst="rect">
            <a:avLst/>
          </a:prstGeom>
          <a:noFill/>
          <a:ln/>
        </p:spPr>
        <p:txBody>
          <a:bodyPr vert="horz" lIns="0" tIns="45720" rIns="91440" bIns="45720" rtlCol="0">
            <a:normAutofit/>
          </a:bodyPr>
          <a:lstStyle>
            <a:lvl1pPr marL="171450" indent="-171450" algn="l" rtl="0" eaLnBrk="1" fontAlgn="base" hangingPunct="1">
              <a:lnSpc>
                <a:spcPct val="90000"/>
              </a:lnSpc>
              <a:spcBef>
                <a:spcPts val="750"/>
              </a:spcBef>
              <a:spcAft>
                <a:spcPct val="0"/>
              </a:spcAft>
              <a:buClr>
                <a:srgbClr val="E30613"/>
              </a:buClr>
              <a:buFont typeface="Wingdings" pitchFamily="2" charset="2"/>
              <a:buChar char="§"/>
              <a:defRPr lang="de-DE" sz="2100" kern="1200" dirty="0">
                <a:solidFill>
                  <a:schemeClr val="tx1"/>
                </a:solidFill>
                <a:latin typeface="TheSans C4s Plain" panose="020B0502050302020203" pitchFamily="34" charset="0"/>
                <a:ea typeface="+mn-ea"/>
                <a:cs typeface="+mn-cs"/>
              </a:defRPr>
            </a:lvl1pPr>
            <a:lvl2pPr marL="514350" indent="-171450" algn="l" rtl="0" eaLnBrk="1" fontAlgn="base" hangingPunct="1">
              <a:lnSpc>
                <a:spcPct val="90000"/>
              </a:lnSpc>
              <a:spcBef>
                <a:spcPts val="375"/>
              </a:spcBef>
              <a:spcAft>
                <a:spcPct val="0"/>
              </a:spcAft>
              <a:buClr>
                <a:srgbClr val="E30613"/>
              </a:buClr>
              <a:buFont typeface="Wingdings" pitchFamily="2" charset="2"/>
              <a:buChar char="§"/>
              <a:defRPr lang="de-DE" sz="1800" kern="1200" dirty="0">
                <a:solidFill>
                  <a:schemeClr val="tx1"/>
                </a:solidFill>
                <a:latin typeface="TheSans C4s Plain" panose="020B0502050302020203" pitchFamily="34" charset="0"/>
                <a:ea typeface="+mn-ea"/>
                <a:cs typeface="+mn-cs"/>
              </a:defRPr>
            </a:lvl2pPr>
            <a:lvl3pPr marL="857250" indent="-171450" algn="l" rtl="0" eaLnBrk="1" fontAlgn="base" hangingPunct="1">
              <a:lnSpc>
                <a:spcPct val="90000"/>
              </a:lnSpc>
              <a:spcBef>
                <a:spcPts val="375"/>
              </a:spcBef>
              <a:spcAft>
                <a:spcPct val="0"/>
              </a:spcAft>
              <a:buClr>
                <a:srgbClr val="E30613"/>
              </a:buClr>
              <a:buFont typeface="Wingdings" pitchFamily="2" charset="2"/>
              <a:buChar char="§"/>
              <a:defRPr lang="de-DE" sz="1500" kern="1200" dirty="0">
                <a:solidFill>
                  <a:schemeClr val="tx1"/>
                </a:solidFill>
                <a:latin typeface="TheSans C4s Plain" panose="020B0502050302020203" pitchFamily="34" charset="0"/>
                <a:ea typeface="+mn-ea"/>
                <a:cs typeface="+mn-cs"/>
              </a:defRPr>
            </a:lvl3pPr>
            <a:lvl4pPr marL="12001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4pPr>
            <a:lvl5pPr marL="15430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750"/>
              </a:spcBef>
              <a:spcAft>
                <a:spcPct val="0"/>
              </a:spcAft>
              <a:buClr>
                <a:srgbClr val="E30613"/>
              </a:buClr>
              <a:buSzTx/>
              <a:buFont typeface="Wingdings" pitchFamily="2" charset="2"/>
              <a:buNone/>
              <a:tabLst/>
              <a:defRPr/>
            </a:pPr>
            <a:r>
              <a:rPr kumimoji="0" lang="de-DE" sz="1600" b="0" i="0" u="none" strike="noStrike" kern="1200" cap="none" spc="0" normalizeH="0" baseline="0" noProof="0" dirty="0">
                <a:ln>
                  <a:noFill/>
                </a:ln>
                <a:solidFill>
                  <a:srgbClr val="FF0000"/>
                </a:solidFill>
                <a:effectLst/>
                <a:uLnTx/>
                <a:uFillTx/>
                <a:latin typeface="TheSans C4s Bold" panose="020B0702050302020203" pitchFamily="34" charset="0"/>
                <a:ea typeface="+mn-ea"/>
                <a:cs typeface="+mn-cs"/>
              </a:rPr>
              <a:t>Die konjunkturelle Lage im Jahr 2020</a:t>
            </a:r>
          </a:p>
        </p:txBody>
      </p:sp>
    </p:spTree>
    <p:extLst>
      <p:ext uri="{BB962C8B-B14F-4D97-AF65-F5344CB8AC3E}">
        <p14:creationId xmlns:p14="http://schemas.microsoft.com/office/powerpoint/2010/main" val="406387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F140FEB3-A5A7-47DA-BE23-DD09D6D191D1}"/>
              </a:ext>
            </a:extLst>
          </p:cNvPr>
          <p:cNvGraphicFramePr>
            <a:graphicFrameLocks/>
          </p:cNvGraphicFramePr>
          <p:nvPr>
            <p:extLst>
              <p:ext uri="{D42A27DB-BD31-4B8C-83A1-F6EECF244321}">
                <p14:modId xmlns:p14="http://schemas.microsoft.com/office/powerpoint/2010/main" val="1427170390"/>
              </p:ext>
            </p:extLst>
          </p:nvPr>
        </p:nvGraphicFramePr>
        <p:xfrm>
          <a:off x="296351" y="1312349"/>
          <a:ext cx="8053389" cy="37826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a:extLst>
              <a:ext uri="{FF2B5EF4-FFF2-40B4-BE49-F238E27FC236}">
                <a16:creationId xmlns:a16="http://schemas.microsoft.com/office/drawing/2014/main" id="{57E788CB-DCE5-4FAD-A470-9140B84E451A}"/>
              </a:ext>
            </a:extLst>
          </p:cNvPr>
          <p:cNvSpPr txBox="1"/>
          <p:nvPr/>
        </p:nvSpPr>
        <p:spPr>
          <a:xfrm>
            <a:off x="323528" y="647064"/>
            <a:ext cx="8280920" cy="987963"/>
          </a:xfrm>
          <a:prstGeom prst="rect">
            <a:avLst/>
          </a:prstGeom>
          <a:noFill/>
        </p:spPr>
        <p:txBody>
          <a:bodyPr wrap="square" rtlCol="0">
            <a:spAutoFit/>
          </a:bodyPr>
          <a:lstStyle>
            <a:defPPr>
              <a:defRPr lang="de-DE"/>
            </a:defPPr>
            <a:lvl1pPr>
              <a:defRPr b="1">
                <a:solidFill>
                  <a:srgbClr val="009EE0"/>
                </a:solidFill>
                <a:ea typeface="+mj-ea"/>
                <a:cs typeface="Arial"/>
              </a:defRPr>
            </a:lvl1pPr>
          </a:lstStyle>
          <a:p>
            <a:r>
              <a:rPr lang="de-DE" sz="2110" b="0" dirty="0">
                <a:solidFill>
                  <a:schemeClr val="tx1"/>
                </a:solidFill>
                <a:latin typeface="TheSans C4s Bold" panose="020B0702050302020203" pitchFamily="34" charset="0"/>
              </a:rPr>
              <a:t>Anzahl Beschäftigte chemisch-pharmazeutische </a:t>
            </a:r>
          </a:p>
          <a:p>
            <a:r>
              <a:rPr lang="de-DE" sz="2110" b="0" dirty="0">
                <a:solidFill>
                  <a:schemeClr val="tx1"/>
                </a:solidFill>
                <a:latin typeface="TheSans C4s Bold" panose="020B0702050302020203" pitchFamily="34" charset="0"/>
              </a:rPr>
              <a:t>Industrie </a:t>
            </a:r>
            <a:r>
              <a:rPr lang="de-DE" sz="1600" b="0" dirty="0">
                <a:solidFill>
                  <a:schemeClr val="tx1"/>
                </a:solidFill>
                <a:latin typeface="TheSans C4s Bold" panose="020B0702050302020203" pitchFamily="34" charset="0"/>
              </a:rPr>
              <a:t>(Änderung absolut 2020/2019)</a:t>
            </a:r>
            <a:br>
              <a:rPr lang="de-DE" sz="2110" b="0" dirty="0">
                <a:solidFill>
                  <a:schemeClr val="tx1"/>
                </a:solidFill>
                <a:latin typeface="TheSans C4s Bold" panose="020B0702050302020203" pitchFamily="34" charset="0"/>
              </a:rPr>
            </a:br>
            <a:endParaRPr lang="de-DE" sz="1600" b="0" dirty="0">
              <a:solidFill>
                <a:schemeClr val="tx1"/>
              </a:solidFill>
              <a:latin typeface="TheSans C4s Bold" panose="020B0702050302020203" pitchFamily="34" charset="0"/>
            </a:endParaRPr>
          </a:p>
        </p:txBody>
      </p:sp>
      <p:sp>
        <p:nvSpPr>
          <p:cNvPr id="5" name="Text Box 4">
            <a:extLst>
              <a:ext uri="{FF2B5EF4-FFF2-40B4-BE49-F238E27FC236}">
                <a16:creationId xmlns:a16="http://schemas.microsoft.com/office/drawing/2014/main" id="{ECEA4C16-7B2E-4098-B630-A00B4EBBCE08}"/>
              </a:ext>
            </a:extLst>
          </p:cNvPr>
          <p:cNvSpPr txBox="1">
            <a:spLocks noChangeArrowheads="1"/>
          </p:cNvSpPr>
          <p:nvPr/>
        </p:nvSpPr>
        <p:spPr bwMode="auto">
          <a:xfrm>
            <a:off x="4565848" y="6165304"/>
            <a:ext cx="4038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 Bundesamt u. eigene Berechnungen</a:t>
            </a:r>
          </a:p>
        </p:txBody>
      </p:sp>
      <p:sp>
        <p:nvSpPr>
          <p:cNvPr id="6" name="Textfeld 5">
            <a:extLst>
              <a:ext uri="{FF2B5EF4-FFF2-40B4-BE49-F238E27FC236}">
                <a16:creationId xmlns:a16="http://schemas.microsoft.com/office/drawing/2014/main" id="{4C5DE1FE-B81E-4A2D-8262-8AD5787B1702}"/>
              </a:ext>
            </a:extLst>
          </p:cNvPr>
          <p:cNvSpPr txBox="1"/>
          <p:nvPr/>
        </p:nvSpPr>
        <p:spPr>
          <a:xfrm>
            <a:off x="551319" y="5081461"/>
            <a:ext cx="8059143" cy="841256"/>
          </a:xfrm>
          <a:prstGeom prst="rect">
            <a:avLst/>
          </a:prstGeom>
          <a:noFill/>
        </p:spPr>
        <p:txBody>
          <a:bodyPr wrap="square" rtlCol="0">
            <a:spAutoFit/>
          </a:bodyPr>
          <a:lstStyle/>
          <a:p>
            <a:pPr marL="171450" indent="-171450" fontAlgn="base">
              <a:spcBef>
                <a:spcPts val="750"/>
              </a:spcBef>
              <a:spcAft>
                <a:spcPct val="0"/>
              </a:spcAft>
              <a:buClr>
                <a:srgbClr val="E30613"/>
              </a:buClr>
              <a:buFont typeface="Wingdings" pitchFamily="2" charset="2"/>
              <a:buChar char="§"/>
            </a:pPr>
            <a:r>
              <a:rPr lang="de-DE" sz="1400" dirty="0">
                <a:latin typeface="TheSans C4s Plain" panose="020B0502050302020203" pitchFamily="34" charset="0"/>
              </a:rPr>
              <a:t>Die Anzahl der Beschäftigten blieb in den jeweiligen Bereichen annährend konstant. </a:t>
            </a:r>
          </a:p>
          <a:p>
            <a:pPr marL="171450" indent="-171450" fontAlgn="base">
              <a:spcBef>
                <a:spcPts val="750"/>
              </a:spcBef>
              <a:spcAft>
                <a:spcPct val="0"/>
              </a:spcAft>
              <a:buClr>
                <a:srgbClr val="E30613"/>
              </a:buClr>
              <a:buFont typeface="Wingdings" pitchFamily="2" charset="2"/>
              <a:buChar char="§"/>
            </a:pPr>
            <a:r>
              <a:rPr lang="de-DE" sz="1400" dirty="0">
                <a:latin typeface="TheSans C4s Plain" panose="020B0502050302020203" pitchFamily="34" charset="0"/>
              </a:rPr>
              <a:t>Der Rückgang der Zahl der Beschäftigten im Bereich pharmazeutische Grundstoffe ist auf die Änderung des Tätigkeitsschwerpunktes eines oder mehrerer Unternehmen in 2020 zurückzuführen. </a:t>
            </a:r>
          </a:p>
        </p:txBody>
      </p:sp>
    </p:spTree>
    <p:extLst>
      <p:ext uri="{BB962C8B-B14F-4D97-AF65-F5344CB8AC3E}">
        <p14:creationId xmlns:p14="http://schemas.microsoft.com/office/powerpoint/2010/main" val="214426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23528" y="647064"/>
            <a:ext cx="8280920" cy="663258"/>
          </a:xfrm>
          <a:prstGeom prst="rect">
            <a:avLst/>
          </a:prstGeom>
          <a:noFill/>
        </p:spPr>
        <p:txBody>
          <a:bodyPr wrap="square" rtlCol="0">
            <a:spAutoFit/>
          </a:bodyPr>
          <a:lstStyle>
            <a:defPPr>
              <a:defRPr lang="de-DE"/>
            </a:defPPr>
            <a:lvl1pPr>
              <a:defRPr b="1">
                <a:solidFill>
                  <a:srgbClr val="009EE0"/>
                </a:solidFill>
                <a:ea typeface="+mj-ea"/>
                <a:cs typeface="Arial"/>
              </a:defRPr>
            </a:lvl1pPr>
          </a:lstStyle>
          <a:p>
            <a:r>
              <a:rPr lang="de-DE" sz="2110" b="0" dirty="0">
                <a:solidFill>
                  <a:schemeClr val="tx1"/>
                </a:solidFill>
                <a:latin typeface="TheSans C4s Bold" panose="020B0702050302020203" pitchFamily="34" charset="0"/>
              </a:rPr>
              <a:t>Anzahl Beschäftigte chemische Industrie</a:t>
            </a:r>
            <a:br>
              <a:rPr lang="de-DE" sz="2110" b="0" dirty="0">
                <a:solidFill>
                  <a:schemeClr val="tx1"/>
                </a:solidFill>
                <a:latin typeface="TheSans C4s Bold" panose="020B0702050302020203" pitchFamily="34" charset="0"/>
              </a:rPr>
            </a:br>
            <a:r>
              <a:rPr lang="de-DE" sz="1600" b="0" dirty="0">
                <a:solidFill>
                  <a:schemeClr val="tx1"/>
                </a:solidFill>
                <a:latin typeface="TheSans C4s Bold" panose="020B0702050302020203" pitchFamily="34" charset="0"/>
              </a:rPr>
              <a:t>(%-</a:t>
            </a:r>
            <a:r>
              <a:rPr lang="de-DE" sz="1600" b="0" dirty="0" err="1">
                <a:solidFill>
                  <a:schemeClr val="tx1"/>
                </a:solidFill>
                <a:latin typeface="TheSans C4s Bold" panose="020B0702050302020203" pitchFamily="34" charset="0"/>
              </a:rPr>
              <a:t>uale</a:t>
            </a:r>
            <a:r>
              <a:rPr lang="de-DE" sz="1600" b="0" dirty="0">
                <a:solidFill>
                  <a:schemeClr val="tx1"/>
                </a:solidFill>
                <a:latin typeface="TheSans C4s Bold" panose="020B0702050302020203" pitchFamily="34" charset="0"/>
              </a:rPr>
              <a:t> Veränderung 2020 gegenüber Vorjahr)</a:t>
            </a:r>
          </a:p>
        </p:txBody>
      </p:sp>
      <p:sp>
        <p:nvSpPr>
          <p:cNvPr id="9" name="Text Box 4"/>
          <p:cNvSpPr txBox="1">
            <a:spLocks noChangeArrowheads="1"/>
          </p:cNvSpPr>
          <p:nvPr/>
        </p:nvSpPr>
        <p:spPr bwMode="auto">
          <a:xfrm>
            <a:off x="4572000" y="6165304"/>
            <a:ext cx="4038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 Bundesamt u. eigene Berechnungen</a:t>
            </a:r>
          </a:p>
        </p:txBody>
      </p:sp>
      <p:graphicFrame>
        <p:nvGraphicFramePr>
          <p:cNvPr id="5" name="Diagramm 4">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3223231953"/>
              </p:ext>
            </p:extLst>
          </p:nvPr>
        </p:nvGraphicFramePr>
        <p:xfrm>
          <a:off x="719572" y="1310322"/>
          <a:ext cx="7704856" cy="335149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093E88D0-B74E-49BC-88BE-B149C364837D}"/>
              </a:ext>
            </a:extLst>
          </p:cNvPr>
          <p:cNvSpPr txBox="1"/>
          <p:nvPr/>
        </p:nvSpPr>
        <p:spPr>
          <a:xfrm>
            <a:off x="494163" y="4581128"/>
            <a:ext cx="8470325" cy="2246769"/>
          </a:xfrm>
          <a:prstGeom prst="rect">
            <a:avLst/>
          </a:prstGeom>
          <a:noFill/>
        </p:spPr>
        <p:txBody>
          <a:bodyPr wrap="square" rtlCol="0">
            <a:spAutoFit/>
          </a:bodyPr>
          <a:lstStyle/>
          <a:p>
            <a:pPr marL="285750" indent="-285750">
              <a:buFont typeface="Arial" panose="020B0604020202020204" pitchFamily="34" charset="0"/>
              <a:buChar char="•"/>
            </a:pPr>
            <a:r>
              <a:rPr lang="de-DE" sz="1400" dirty="0">
                <a:latin typeface="TheSans C4s Plain" panose="020B0502050302020203" pitchFamily="34" charset="0"/>
              </a:rPr>
              <a:t>2020 waren 328.278 Beschäftigte in der Chemischen Industrie tätig.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In den Sparten „Reinigungsmittel“ und „Farben“ reduzierte sich die Anzahl der Beschäftigten</a:t>
            </a:r>
            <a:br>
              <a:rPr lang="de-DE" sz="1400" dirty="0">
                <a:latin typeface="TheSans C4s Plain" panose="020B0502050302020203" pitchFamily="34" charset="0"/>
              </a:rPr>
            </a:br>
            <a:r>
              <a:rPr lang="de-DE" sz="1400" dirty="0">
                <a:latin typeface="TheSans C4s Plain" panose="020B0502050302020203" pitchFamily="34" charset="0"/>
              </a:rPr>
              <a:t>um 0,9% (entspricht 399 Beschäftigte) und 1,6% (entspricht 546 Beschäftigte).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Ursächlich für die Veränderungen in den Bereichen „Diagnostikreagenzien“ und „Klebstoffe“ waren jeweils Veränderung des Tätigkeitsschwerpunktes eines oder mehrerer Unternehmen.</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endParaRPr lang="de-DE" sz="1400" dirty="0">
              <a:latin typeface="TheSans C4s Plain" panose="020B0502050302020203" pitchFamily="34" charset="0"/>
            </a:endParaRPr>
          </a:p>
        </p:txBody>
      </p:sp>
    </p:spTree>
    <p:extLst>
      <p:ext uri="{BB962C8B-B14F-4D97-AF65-F5344CB8AC3E}">
        <p14:creationId xmlns:p14="http://schemas.microsoft.com/office/powerpoint/2010/main" val="350961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60316" y="692696"/>
            <a:ext cx="8027988" cy="914400"/>
          </a:xfrm>
          <a:prstGeom prst="rect">
            <a:avLst/>
          </a:prstGeom>
        </p:spPr>
        <p:txBody>
          <a:bodyPr anchor="t"/>
          <a:lstStyle/>
          <a:p>
            <a:r>
              <a:rPr lang="de-DE" sz="2110" dirty="0">
                <a:latin typeface="TheSans C4s Bold" panose="020B0702050302020203" pitchFamily="34" charset="0"/>
              </a:rPr>
              <a:t>Anzahl Beschäftigte pharmazeutische Industrie</a:t>
            </a:r>
            <a:br>
              <a:rPr lang="de-DE" sz="2110" dirty="0">
                <a:latin typeface="TheSans C4s Bold" panose="020B0702050302020203" pitchFamily="34" charset="0"/>
              </a:rPr>
            </a:br>
            <a:r>
              <a:rPr lang="de-DE" sz="1600" dirty="0">
                <a:latin typeface="TheSans C4s Bold" panose="020B0702050302020203" pitchFamily="34" charset="0"/>
              </a:rPr>
              <a:t>(%-</a:t>
            </a:r>
            <a:r>
              <a:rPr lang="de-DE" sz="1600" dirty="0" err="1">
                <a:latin typeface="TheSans C4s Bold" panose="020B0702050302020203" pitchFamily="34" charset="0"/>
              </a:rPr>
              <a:t>uale</a:t>
            </a:r>
            <a:r>
              <a:rPr lang="de-DE" sz="1600" dirty="0">
                <a:latin typeface="TheSans C4s Bold" panose="020B0702050302020203" pitchFamily="34" charset="0"/>
              </a:rPr>
              <a:t> Veränderung 2020 gegenüber Vorjahr)</a:t>
            </a:r>
          </a:p>
        </p:txBody>
      </p:sp>
      <p:sp>
        <p:nvSpPr>
          <p:cNvPr id="5" name="Text Box 1"/>
          <p:cNvSpPr txBox="1">
            <a:spLocks noChangeArrowheads="1"/>
          </p:cNvSpPr>
          <p:nvPr/>
        </p:nvSpPr>
        <p:spPr bwMode="auto">
          <a:xfrm>
            <a:off x="7020272" y="6165304"/>
            <a:ext cx="2334647" cy="15051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800" b="0" i="0" u="none" strike="noStrike" baseline="0" dirty="0">
                <a:solidFill>
                  <a:srgbClr val="000000"/>
                </a:solidFill>
                <a:latin typeface="TheSans C4s Plain" panose="020B0502050302020203" pitchFamily="34" charset="0"/>
                <a:cs typeface="Arial"/>
              </a:rPr>
              <a:t>Quelle: Statistisches Bundesamt</a:t>
            </a:r>
          </a:p>
        </p:txBody>
      </p:sp>
      <p:graphicFrame>
        <p:nvGraphicFramePr>
          <p:cNvPr id="7" name="Diagramm 6">
            <a:extLst>
              <a:ext uri="{FF2B5EF4-FFF2-40B4-BE49-F238E27FC236}">
                <a16:creationId xmlns:a16="http://schemas.microsoft.com/office/drawing/2014/main" id="{A85ED2E5-2ECA-4ECC-ACC6-444CEE7DCE52}"/>
              </a:ext>
            </a:extLst>
          </p:cNvPr>
          <p:cNvGraphicFramePr>
            <a:graphicFrameLocks/>
          </p:cNvGraphicFramePr>
          <p:nvPr>
            <p:extLst>
              <p:ext uri="{D42A27DB-BD31-4B8C-83A1-F6EECF244321}">
                <p14:modId xmlns:p14="http://schemas.microsoft.com/office/powerpoint/2010/main" val="3902886970"/>
              </p:ext>
            </p:extLst>
          </p:nvPr>
        </p:nvGraphicFramePr>
        <p:xfrm>
          <a:off x="467424" y="1268760"/>
          <a:ext cx="792088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hteck 2">
            <a:extLst>
              <a:ext uri="{FF2B5EF4-FFF2-40B4-BE49-F238E27FC236}">
                <a16:creationId xmlns:a16="http://schemas.microsoft.com/office/drawing/2014/main" id="{39327499-ACCA-4091-BFC3-1D23E9C918C3}"/>
              </a:ext>
            </a:extLst>
          </p:cNvPr>
          <p:cNvSpPr/>
          <p:nvPr/>
        </p:nvSpPr>
        <p:spPr>
          <a:xfrm>
            <a:off x="578229" y="4869160"/>
            <a:ext cx="8565771" cy="1169551"/>
          </a:xfrm>
          <a:prstGeom prst="rect">
            <a:avLst/>
          </a:prstGeom>
        </p:spPr>
        <p:txBody>
          <a:bodyPr wrap="square">
            <a:spAutoFit/>
          </a:bodyPr>
          <a:lstStyle/>
          <a:p>
            <a:pPr marL="285750" indent="-285750">
              <a:buClrTx/>
              <a:buFont typeface="Arial" panose="020B0604020202020204" pitchFamily="34" charset="0"/>
              <a:buChar char="•"/>
            </a:pPr>
            <a:r>
              <a:rPr lang="de-DE" sz="1400" dirty="0">
                <a:latin typeface="TheSans C4s Plain" panose="020B0502050302020203" pitchFamily="34" charset="0"/>
              </a:rPr>
              <a:t>Die Anzahl der Beschäftigten blieb in 2020 annährend konstant. Die Reduzierung ist durch die Veränderung des Tätigkeitsschwerpunktes eines Unternehmens begründet. </a:t>
            </a:r>
          </a:p>
          <a:p>
            <a:pPr marL="285750" indent="-285750">
              <a:buClrTx/>
              <a:buFont typeface="Arial" panose="020B0604020202020204" pitchFamily="34" charset="0"/>
              <a:buChar char="•"/>
            </a:pPr>
            <a:endParaRPr lang="de-DE" sz="1400" dirty="0">
              <a:latin typeface="TheSans C4s Plain" panose="020B0502050302020203" pitchFamily="34" charset="0"/>
            </a:endParaRPr>
          </a:p>
          <a:p>
            <a:pPr marL="285750" indent="-285750">
              <a:buClrTx/>
              <a:buFont typeface="Arial" panose="020B0604020202020204" pitchFamily="34" charset="0"/>
              <a:buChar char="•"/>
            </a:pPr>
            <a:r>
              <a:rPr lang="de-DE" sz="1400" dirty="0">
                <a:latin typeface="TheSans C4s Plain" panose="020B0502050302020203" pitchFamily="34" charset="0"/>
              </a:rPr>
              <a:t>Grundsätzlich führte die Krise nicht zu einem verstärkten Arbeitsplatzabbau. Die Restrukturierungsprogramme in den Unternehmen wurden z. T. bereits vor der Corona-Pandemie initiiert.  </a:t>
            </a:r>
          </a:p>
        </p:txBody>
      </p:sp>
    </p:spTree>
    <p:extLst>
      <p:ext uri="{BB962C8B-B14F-4D97-AF65-F5344CB8AC3E}">
        <p14:creationId xmlns:p14="http://schemas.microsoft.com/office/powerpoint/2010/main" val="144297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idx="4294967295"/>
          </p:nvPr>
        </p:nvSpPr>
        <p:spPr>
          <a:xfrm>
            <a:off x="306012" y="692696"/>
            <a:ext cx="8027988" cy="914400"/>
          </a:xfrm>
          <a:prstGeom prst="rect">
            <a:avLst/>
          </a:prstGeom>
        </p:spPr>
        <p:txBody>
          <a:bodyPr>
            <a:noAutofit/>
          </a:bodyPr>
          <a:lstStyle/>
          <a:p>
            <a:pPr eaLnBrk="1" hangingPunct="1"/>
            <a:r>
              <a:rPr lang="de-DE" altLang="de-DE" sz="2110" dirty="0">
                <a:latin typeface="TheSans C4s Bold" panose="020B0702050302020203" pitchFamily="34" charset="0"/>
              </a:rPr>
              <a:t>Umsatz chemische Industrie</a:t>
            </a:r>
            <a:br>
              <a:rPr lang="de-DE" altLang="de-DE" sz="2110" dirty="0">
                <a:latin typeface="TheSans C4s Bold" panose="020B0702050302020203" pitchFamily="34" charset="0"/>
              </a:rPr>
            </a:br>
            <a:r>
              <a:rPr lang="de-DE" altLang="de-DE" sz="1600" dirty="0">
                <a:latin typeface="TheSans C4s Bold" panose="020B0702050302020203" pitchFamily="34" charset="0"/>
              </a:rPr>
              <a:t>(%-</a:t>
            </a:r>
            <a:r>
              <a:rPr lang="de-DE" altLang="de-DE" sz="1600" dirty="0" err="1">
                <a:latin typeface="TheSans C4s Bold" panose="020B0702050302020203" pitchFamily="34" charset="0"/>
              </a:rPr>
              <a:t>uale</a:t>
            </a:r>
            <a:r>
              <a:rPr lang="de-DE" altLang="de-DE" sz="1600" dirty="0">
                <a:latin typeface="TheSans C4s Bold" panose="020B0702050302020203" pitchFamily="34" charset="0"/>
              </a:rPr>
              <a:t> Veränderung 2020 gegenüber Vorjahr)</a:t>
            </a:r>
          </a:p>
        </p:txBody>
      </p:sp>
      <p:sp>
        <p:nvSpPr>
          <p:cNvPr id="21508" name="Text Box 4"/>
          <p:cNvSpPr txBox="1">
            <a:spLocks noChangeArrowheads="1"/>
          </p:cNvSpPr>
          <p:nvPr/>
        </p:nvSpPr>
        <p:spPr bwMode="auto">
          <a:xfrm>
            <a:off x="4565848" y="6165304"/>
            <a:ext cx="4038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 Bundesamt u. eigene Berechnungen</a:t>
            </a:r>
          </a:p>
        </p:txBody>
      </p:sp>
      <p:graphicFrame>
        <p:nvGraphicFramePr>
          <p:cNvPr id="5" name="Diagramm 4">
            <a:extLst>
              <a:ext uri="{FF2B5EF4-FFF2-40B4-BE49-F238E27FC236}">
                <a16:creationId xmlns:a16="http://schemas.microsoft.com/office/drawing/2014/main" id="{00000000-0008-0000-0C00-000005000000}"/>
              </a:ext>
            </a:extLst>
          </p:cNvPr>
          <p:cNvGraphicFramePr>
            <a:graphicFrameLocks/>
          </p:cNvGraphicFramePr>
          <p:nvPr>
            <p:extLst>
              <p:ext uri="{D42A27DB-BD31-4B8C-83A1-F6EECF244321}">
                <p14:modId xmlns:p14="http://schemas.microsoft.com/office/powerpoint/2010/main" val="2912690357"/>
              </p:ext>
            </p:extLst>
          </p:nvPr>
        </p:nvGraphicFramePr>
        <p:xfrm>
          <a:off x="512718" y="1340768"/>
          <a:ext cx="8424936" cy="32818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4D0F1FD6-1CD1-461D-8AD6-88A8B6D80DD8}"/>
              </a:ext>
            </a:extLst>
          </p:cNvPr>
          <p:cNvSpPr txBox="1"/>
          <p:nvPr/>
        </p:nvSpPr>
        <p:spPr>
          <a:xfrm>
            <a:off x="506751" y="4725144"/>
            <a:ext cx="7920880" cy="1384995"/>
          </a:xfrm>
          <a:prstGeom prst="rect">
            <a:avLst/>
          </a:prstGeom>
          <a:noFill/>
        </p:spPr>
        <p:txBody>
          <a:bodyPr wrap="square" rtlCol="0">
            <a:spAutoFit/>
          </a:bodyPr>
          <a:lstStyle/>
          <a:p>
            <a:pPr marL="285750" indent="-285750">
              <a:buFont typeface="Arial" panose="020B0604020202020204" pitchFamily="34" charset="0"/>
              <a:buChar char="•"/>
            </a:pPr>
            <a:r>
              <a:rPr lang="de-DE" sz="1400" dirty="0">
                <a:latin typeface="TheSans C4s Plain" panose="020B0502050302020203" pitchFamily="34" charset="0"/>
              </a:rPr>
              <a:t>Dabei mussten sämtliche Sparten Einbußen hinnehmen. Die Spannweite reichte von einem nur geringen Produktionsrückgang bei Farben (-2,6 %) bis zu einem Minus von 10,3 Prozent bei Pflanzenschutzmitteln.</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Der Ausschlag in der Sparte der sonstigen chemischen Erzeugnisse ist durch die Veränderung des Tätigkeitsschwerpunktes eines oder mehrerer Unternehmen begründet. </a:t>
            </a:r>
          </a:p>
        </p:txBody>
      </p:sp>
    </p:spTree>
    <p:extLst>
      <p:ext uri="{BB962C8B-B14F-4D97-AF65-F5344CB8AC3E}">
        <p14:creationId xmlns:p14="http://schemas.microsoft.com/office/powerpoint/2010/main" val="3554494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23528" y="692696"/>
            <a:ext cx="8027988" cy="914400"/>
          </a:xfrm>
          <a:prstGeom prst="rect">
            <a:avLst/>
          </a:prstGeom>
        </p:spPr>
        <p:txBody>
          <a:bodyPr/>
          <a:lstStyle/>
          <a:p>
            <a:r>
              <a:rPr lang="de-DE" altLang="de-DE" sz="2110" dirty="0">
                <a:latin typeface="TheSans C4s Bold" panose="020B0702050302020203" pitchFamily="34" charset="0"/>
              </a:rPr>
              <a:t>Umsatz pharmazeutische Industrie</a:t>
            </a:r>
            <a:br>
              <a:rPr lang="de-DE" altLang="de-DE" sz="3600" dirty="0">
                <a:latin typeface="TheSans C4s Bold" panose="020B0702050302020203" pitchFamily="34" charset="0"/>
              </a:rPr>
            </a:br>
            <a:r>
              <a:rPr lang="de-DE" altLang="de-DE" sz="1600" dirty="0">
                <a:latin typeface="TheSans C4s Bold" panose="020B0702050302020203" pitchFamily="34" charset="0"/>
              </a:rPr>
              <a:t>(%-</a:t>
            </a:r>
            <a:r>
              <a:rPr lang="de-DE" altLang="de-DE" sz="1600" dirty="0" err="1">
                <a:latin typeface="TheSans C4s Bold" panose="020B0702050302020203" pitchFamily="34" charset="0"/>
              </a:rPr>
              <a:t>uale</a:t>
            </a:r>
            <a:r>
              <a:rPr lang="de-DE" altLang="de-DE" sz="1600" dirty="0">
                <a:latin typeface="TheSans C4s Bold" panose="020B0702050302020203" pitchFamily="34" charset="0"/>
              </a:rPr>
              <a:t> Veränderung 2020 gegenüber Vorjahr)</a:t>
            </a:r>
            <a:endParaRPr lang="de-DE" sz="1600" dirty="0">
              <a:latin typeface="TheSans C4s Bold" panose="020B0702050302020203" pitchFamily="34" charset="0"/>
            </a:endParaRPr>
          </a:p>
        </p:txBody>
      </p:sp>
      <p:graphicFrame>
        <p:nvGraphicFramePr>
          <p:cNvPr id="5" name="Diagramm 4">
            <a:extLst>
              <a:ext uri="{FF2B5EF4-FFF2-40B4-BE49-F238E27FC236}">
                <a16:creationId xmlns:a16="http://schemas.microsoft.com/office/drawing/2014/main" id="{34C400B7-BF82-4EA2-AAEF-8DCC5FE3A1B0}"/>
              </a:ext>
            </a:extLst>
          </p:cNvPr>
          <p:cNvGraphicFramePr>
            <a:graphicFrameLocks/>
          </p:cNvGraphicFramePr>
          <p:nvPr>
            <p:extLst>
              <p:ext uri="{D42A27DB-BD31-4B8C-83A1-F6EECF244321}">
                <p14:modId xmlns:p14="http://schemas.microsoft.com/office/powerpoint/2010/main" val="489639901"/>
              </p:ext>
            </p:extLst>
          </p:nvPr>
        </p:nvGraphicFramePr>
        <p:xfrm>
          <a:off x="251520" y="1173397"/>
          <a:ext cx="792088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
            <a:extLst>
              <a:ext uri="{FF2B5EF4-FFF2-40B4-BE49-F238E27FC236}">
                <a16:creationId xmlns:a16="http://schemas.microsoft.com/office/drawing/2014/main" id="{7BF59244-ED04-4F35-808F-4EFDA0DD35F7}"/>
              </a:ext>
            </a:extLst>
          </p:cNvPr>
          <p:cNvSpPr txBox="1">
            <a:spLocks noChangeArrowheads="1"/>
          </p:cNvSpPr>
          <p:nvPr/>
        </p:nvSpPr>
        <p:spPr bwMode="auto">
          <a:xfrm>
            <a:off x="7092280" y="6159372"/>
            <a:ext cx="1588772" cy="16510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800" b="0" i="0" u="none" strike="noStrike" baseline="0" dirty="0">
                <a:solidFill>
                  <a:srgbClr val="000000"/>
                </a:solidFill>
                <a:latin typeface="TheSans C4s Plain" panose="020B0502050302020203" pitchFamily="34" charset="0"/>
                <a:cs typeface="Arial"/>
              </a:rPr>
              <a:t>Quelle: Statistisches Bundesamt</a:t>
            </a:r>
          </a:p>
        </p:txBody>
      </p:sp>
      <p:sp>
        <p:nvSpPr>
          <p:cNvPr id="7" name="Textfeld 6">
            <a:extLst>
              <a:ext uri="{FF2B5EF4-FFF2-40B4-BE49-F238E27FC236}">
                <a16:creationId xmlns:a16="http://schemas.microsoft.com/office/drawing/2014/main" id="{10FCB1BE-6A8D-4C5F-A8F0-285F2C1F7707}"/>
              </a:ext>
            </a:extLst>
          </p:cNvPr>
          <p:cNvSpPr txBox="1"/>
          <p:nvPr/>
        </p:nvSpPr>
        <p:spPr>
          <a:xfrm>
            <a:off x="790676" y="4989821"/>
            <a:ext cx="7560840" cy="1169551"/>
          </a:xfrm>
          <a:prstGeom prst="rect">
            <a:avLst/>
          </a:prstGeom>
          <a:noFill/>
        </p:spPr>
        <p:txBody>
          <a:bodyPr wrap="square" rtlCol="0">
            <a:spAutoFit/>
          </a:bodyPr>
          <a:lstStyle/>
          <a:p>
            <a:pPr marL="285750" indent="-285750">
              <a:buFont typeface="Arial" panose="020B0604020202020204" pitchFamily="34" charset="0"/>
              <a:buChar char="•"/>
            </a:pPr>
            <a:r>
              <a:rPr lang="de-DE" sz="1400" dirty="0">
                <a:latin typeface="TheSans C4s Plain" panose="020B0502050302020203" pitchFamily="34" charset="0"/>
              </a:rPr>
              <a:t>Im Jahr 2020 konnten die Hersteller der pharmazeutischen Grundstoffe ein Umsatzwachstum von 3,4 Prozent verzeichnen.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Der Verlust bei den pharmazeutischen Spezialitäten ist mit der Veränderung des Tätigkeitsschwerpunktes zu begründen. </a:t>
            </a:r>
          </a:p>
        </p:txBody>
      </p:sp>
    </p:spTree>
    <p:extLst>
      <p:ext uri="{BB962C8B-B14F-4D97-AF65-F5344CB8AC3E}">
        <p14:creationId xmlns:p14="http://schemas.microsoft.com/office/powerpoint/2010/main" val="325866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28D2A6-CCEB-451F-8E0B-AFB4182BFAE8}"/>
              </a:ext>
            </a:extLst>
          </p:cNvPr>
          <p:cNvSpPr txBox="1">
            <a:spLocks/>
          </p:cNvSpPr>
          <p:nvPr/>
        </p:nvSpPr>
        <p:spPr>
          <a:xfrm>
            <a:off x="306012" y="692696"/>
            <a:ext cx="8027988" cy="914400"/>
          </a:xfrm>
          <a:prstGeom prst="rect">
            <a:avLst/>
          </a:prstGeom>
        </p:spPr>
        <p:txBody>
          <a:bodyPr>
            <a:noAutofit/>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altLang="de-DE" sz="2110" dirty="0">
                <a:latin typeface="TheSans C4s Bold" panose="020B0702050302020203" pitchFamily="34" charset="0"/>
              </a:rPr>
              <a:t>Umsatzentwicklung chemisch-pharmazeutische  </a:t>
            </a:r>
            <a:br>
              <a:rPr lang="de-DE" altLang="de-DE" sz="2110" dirty="0">
                <a:latin typeface="TheSans C4s Bold" panose="020B0702050302020203" pitchFamily="34" charset="0"/>
              </a:rPr>
            </a:br>
            <a:r>
              <a:rPr lang="de-DE" altLang="de-DE" sz="2110" dirty="0">
                <a:latin typeface="TheSans C4s Bold" panose="020B0702050302020203" pitchFamily="34" charset="0"/>
              </a:rPr>
              <a:t>Industrie 2015-2020 (Mrd. €)</a:t>
            </a:r>
            <a:endParaRPr lang="de-DE" altLang="de-DE" sz="1600" dirty="0">
              <a:latin typeface="TheSans C4s Bold" panose="020B0702050302020203" pitchFamily="34" charset="0"/>
            </a:endParaRPr>
          </a:p>
        </p:txBody>
      </p:sp>
      <p:sp>
        <p:nvSpPr>
          <p:cNvPr id="5" name="Text Box 4">
            <a:extLst>
              <a:ext uri="{FF2B5EF4-FFF2-40B4-BE49-F238E27FC236}">
                <a16:creationId xmlns:a16="http://schemas.microsoft.com/office/drawing/2014/main" id="{14B03127-B1D9-4A35-A015-7EDD6AA290B6}"/>
              </a:ext>
            </a:extLst>
          </p:cNvPr>
          <p:cNvSpPr txBox="1">
            <a:spLocks noChangeArrowheads="1"/>
          </p:cNvSpPr>
          <p:nvPr/>
        </p:nvSpPr>
        <p:spPr bwMode="auto">
          <a:xfrm>
            <a:off x="4565848" y="6165304"/>
            <a:ext cx="4038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 Bundesamt u. eigene Berechnungen</a:t>
            </a:r>
          </a:p>
        </p:txBody>
      </p:sp>
      <p:graphicFrame>
        <p:nvGraphicFramePr>
          <p:cNvPr id="7" name="Diagramm 6">
            <a:extLst>
              <a:ext uri="{FF2B5EF4-FFF2-40B4-BE49-F238E27FC236}">
                <a16:creationId xmlns:a16="http://schemas.microsoft.com/office/drawing/2014/main" id="{8456D58D-FA12-445E-8D15-B936D128FBDB}"/>
              </a:ext>
            </a:extLst>
          </p:cNvPr>
          <p:cNvGraphicFramePr>
            <a:graphicFrameLocks/>
          </p:cNvGraphicFramePr>
          <p:nvPr>
            <p:extLst>
              <p:ext uri="{D42A27DB-BD31-4B8C-83A1-F6EECF244321}">
                <p14:modId xmlns:p14="http://schemas.microsoft.com/office/powerpoint/2010/main" val="495887732"/>
              </p:ext>
            </p:extLst>
          </p:nvPr>
        </p:nvGraphicFramePr>
        <p:xfrm>
          <a:off x="539552" y="1440913"/>
          <a:ext cx="7920880" cy="32842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3EE9630D-E671-4C1C-9B88-85F34173E2D7}"/>
              </a:ext>
            </a:extLst>
          </p:cNvPr>
          <p:cNvSpPr txBox="1"/>
          <p:nvPr/>
        </p:nvSpPr>
        <p:spPr>
          <a:xfrm>
            <a:off x="572746" y="4779179"/>
            <a:ext cx="7560840" cy="2031325"/>
          </a:xfrm>
          <a:prstGeom prst="rect">
            <a:avLst/>
          </a:prstGeom>
          <a:noFill/>
        </p:spPr>
        <p:txBody>
          <a:bodyPr wrap="square" rtlCol="0">
            <a:spAutoFit/>
          </a:bodyPr>
          <a:lstStyle/>
          <a:p>
            <a:pPr marL="285750" indent="-285750">
              <a:buFont typeface="Arial" panose="020B0604020202020204" pitchFamily="34" charset="0"/>
              <a:buChar char="•"/>
            </a:pPr>
            <a:r>
              <a:rPr lang="de-DE" sz="1400" dirty="0">
                <a:latin typeface="TheSans C4s Plain" panose="020B0502050302020203" pitchFamily="34" charset="0"/>
              </a:rPr>
              <a:t>Im Jahr 2020 musste die chemisch-pharmazeutische Industrie einen Umsatzrückgang von 4,4 Prozent verkraften. Doch selbst damit ist die Branche im Vergleich zu anderen Wirtschaftsbereichen verhältnismäßig gut durch die Krise gekommen.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Das Auslandsgeschäft ist seit dem Einbruch in Q2 wieder zu einer wesentlichen Stütze für die Branche geworden. Insbesondere der amerikanische und der asiatische Markt entwickeln sich positiv.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lgn="l">
              <a:buFont typeface="Arial" panose="020B0604020202020204" pitchFamily="34" charset="0"/>
              <a:buChar char="•"/>
            </a:pPr>
            <a:endParaRPr lang="de-DE" sz="1400" dirty="0"/>
          </a:p>
        </p:txBody>
      </p:sp>
    </p:spTree>
    <p:extLst>
      <p:ext uri="{BB962C8B-B14F-4D97-AF65-F5344CB8AC3E}">
        <p14:creationId xmlns:p14="http://schemas.microsoft.com/office/powerpoint/2010/main" val="360456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28D2A6-CCEB-451F-8E0B-AFB4182BFAE8}"/>
              </a:ext>
            </a:extLst>
          </p:cNvPr>
          <p:cNvSpPr txBox="1">
            <a:spLocks/>
          </p:cNvSpPr>
          <p:nvPr/>
        </p:nvSpPr>
        <p:spPr>
          <a:xfrm>
            <a:off x="306012" y="692696"/>
            <a:ext cx="8027988" cy="914400"/>
          </a:xfrm>
          <a:prstGeom prst="rect">
            <a:avLst/>
          </a:prstGeom>
        </p:spPr>
        <p:txBody>
          <a:bodyPr>
            <a:noAutofit/>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altLang="de-DE" sz="2110" dirty="0">
                <a:latin typeface="TheSans C4s Bold" panose="020B0702050302020203" pitchFamily="34" charset="0"/>
              </a:rPr>
              <a:t>Umsatzentwicklung chemische Industrie </a:t>
            </a:r>
            <a:br>
              <a:rPr lang="de-DE" altLang="de-DE" sz="2110" dirty="0">
                <a:latin typeface="TheSans C4s Bold" panose="020B0702050302020203" pitchFamily="34" charset="0"/>
              </a:rPr>
            </a:br>
            <a:r>
              <a:rPr lang="de-DE" altLang="de-DE" sz="2110" dirty="0">
                <a:latin typeface="TheSans C4s Bold" panose="020B0702050302020203" pitchFamily="34" charset="0"/>
              </a:rPr>
              <a:t>2015-2020 (Mrd. €)</a:t>
            </a:r>
          </a:p>
        </p:txBody>
      </p:sp>
      <p:sp>
        <p:nvSpPr>
          <p:cNvPr id="5" name="Text Box 4">
            <a:extLst>
              <a:ext uri="{FF2B5EF4-FFF2-40B4-BE49-F238E27FC236}">
                <a16:creationId xmlns:a16="http://schemas.microsoft.com/office/drawing/2014/main" id="{14B03127-B1D9-4A35-A015-7EDD6AA290B6}"/>
              </a:ext>
            </a:extLst>
          </p:cNvPr>
          <p:cNvSpPr txBox="1">
            <a:spLocks noChangeArrowheads="1"/>
          </p:cNvSpPr>
          <p:nvPr/>
        </p:nvSpPr>
        <p:spPr bwMode="auto">
          <a:xfrm>
            <a:off x="4565848" y="6165304"/>
            <a:ext cx="4038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 Bundesamt u. eigene Berechnungen</a:t>
            </a:r>
          </a:p>
        </p:txBody>
      </p:sp>
      <p:graphicFrame>
        <p:nvGraphicFramePr>
          <p:cNvPr id="6" name="Diagramm 5">
            <a:extLst>
              <a:ext uri="{FF2B5EF4-FFF2-40B4-BE49-F238E27FC236}">
                <a16:creationId xmlns:a16="http://schemas.microsoft.com/office/drawing/2014/main" id="{00000000-0008-0000-0300-0000070C0000}"/>
              </a:ext>
            </a:extLst>
          </p:cNvPr>
          <p:cNvGraphicFramePr>
            <a:graphicFrameLocks/>
          </p:cNvGraphicFramePr>
          <p:nvPr>
            <p:extLst>
              <p:ext uri="{D42A27DB-BD31-4B8C-83A1-F6EECF244321}">
                <p14:modId xmlns:p14="http://schemas.microsoft.com/office/powerpoint/2010/main" val="1867988979"/>
              </p:ext>
            </p:extLst>
          </p:nvPr>
        </p:nvGraphicFramePr>
        <p:xfrm>
          <a:off x="527248" y="1607096"/>
          <a:ext cx="807720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4931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65E6B5-8290-4937-9A8A-54D6D65160B8}"/>
              </a:ext>
            </a:extLst>
          </p:cNvPr>
          <p:cNvSpPr txBox="1">
            <a:spLocks/>
          </p:cNvSpPr>
          <p:nvPr/>
        </p:nvSpPr>
        <p:spPr>
          <a:xfrm>
            <a:off x="306012" y="692696"/>
            <a:ext cx="8027988" cy="914400"/>
          </a:xfrm>
          <a:prstGeom prst="rect">
            <a:avLst/>
          </a:prstGeom>
        </p:spPr>
        <p:txBody>
          <a:bodyPr>
            <a:noAutofit/>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altLang="de-DE" sz="2110" dirty="0">
                <a:latin typeface="TheSans C4s Bold" panose="020B0702050302020203" pitchFamily="34" charset="0"/>
              </a:rPr>
              <a:t>Umsatzentwicklung pharmazeutische Industrie </a:t>
            </a:r>
            <a:br>
              <a:rPr lang="de-DE" altLang="de-DE" sz="2110" dirty="0">
                <a:latin typeface="TheSans C4s Bold" panose="020B0702050302020203" pitchFamily="34" charset="0"/>
              </a:rPr>
            </a:br>
            <a:r>
              <a:rPr lang="de-DE" altLang="de-DE" sz="2110" dirty="0">
                <a:latin typeface="TheSans C4s Bold" panose="020B0702050302020203" pitchFamily="34" charset="0"/>
              </a:rPr>
              <a:t>2015-2020 (Mrd. €)</a:t>
            </a:r>
          </a:p>
        </p:txBody>
      </p:sp>
      <p:graphicFrame>
        <p:nvGraphicFramePr>
          <p:cNvPr id="4" name="Diagramm 3">
            <a:extLst>
              <a:ext uri="{FF2B5EF4-FFF2-40B4-BE49-F238E27FC236}">
                <a16:creationId xmlns:a16="http://schemas.microsoft.com/office/drawing/2014/main" id="{00000000-0008-0000-0300-0000020C0000}"/>
              </a:ext>
            </a:extLst>
          </p:cNvPr>
          <p:cNvGraphicFramePr>
            <a:graphicFrameLocks/>
          </p:cNvGraphicFramePr>
          <p:nvPr>
            <p:extLst>
              <p:ext uri="{D42A27DB-BD31-4B8C-83A1-F6EECF244321}">
                <p14:modId xmlns:p14="http://schemas.microsoft.com/office/powerpoint/2010/main" val="1989341373"/>
              </p:ext>
            </p:extLst>
          </p:nvPr>
        </p:nvGraphicFramePr>
        <p:xfrm>
          <a:off x="18830" y="1575663"/>
          <a:ext cx="8315170" cy="27894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a:extLst>
              <a:ext uri="{FF2B5EF4-FFF2-40B4-BE49-F238E27FC236}">
                <a16:creationId xmlns:a16="http://schemas.microsoft.com/office/drawing/2014/main" id="{0862752F-4EC1-434D-8FFF-55B97FA4F574}"/>
              </a:ext>
            </a:extLst>
          </p:cNvPr>
          <p:cNvSpPr txBox="1">
            <a:spLocks noChangeArrowheads="1"/>
          </p:cNvSpPr>
          <p:nvPr/>
        </p:nvSpPr>
        <p:spPr bwMode="auto">
          <a:xfrm>
            <a:off x="4565848" y="6165304"/>
            <a:ext cx="4038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 Bundesamt u. eigene Berechnungen</a:t>
            </a:r>
          </a:p>
        </p:txBody>
      </p:sp>
      <p:sp>
        <p:nvSpPr>
          <p:cNvPr id="2" name="Rechteck 1">
            <a:extLst>
              <a:ext uri="{FF2B5EF4-FFF2-40B4-BE49-F238E27FC236}">
                <a16:creationId xmlns:a16="http://schemas.microsoft.com/office/drawing/2014/main" id="{D3099A16-08D9-4939-B798-7D780BAFA7B1}"/>
              </a:ext>
            </a:extLst>
          </p:cNvPr>
          <p:cNvSpPr/>
          <p:nvPr/>
        </p:nvSpPr>
        <p:spPr>
          <a:xfrm>
            <a:off x="485834" y="4650182"/>
            <a:ext cx="7668344" cy="1384995"/>
          </a:xfrm>
          <a:prstGeom prst="rect">
            <a:avLst/>
          </a:prstGeom>
        </p:spPr>
        <p:txBody>
          <a:bodyPr wrap="square">
            <a:spAutoFit/>
          </a:bodyPr>
          <a:lstStyle/>
          <a:p>
            <a:pPr marL="285750" indent="-285750">
              <a:buFont typeface="Arial" panose="020B0604020202020204" pitchFamily="34" charset="0"/>
              <a:buChar char="•"/>
            </a:pPr>
            <a:r>
              <a:rPr lang="de-DE" sz="1400" dirty="0">
                <a:latin typeface="TheSans C4s Plain" panose="020B0502050302020203" pitchFamily="34" charset="0"/>
              </a:rPr>
              <a:t>Die Erlöse aus Verkäufen an Nicht-EU-Staaten reduzierten sich um 4,2 Milliarden €. Dies kann mit der Veränderung des Tätigkeitsschwerpunktes der Unternehmen und mit der Konzentration der Branche auf Wirkstoffe, Diagnostika und Therapien zur Bekämpfung des Corona-Virus´ begründet werden. </a:t>
            </a:r>
          </a:p>
          <a:p>
            <a:pPr marL="285750" indent="-285750">
              <a:buFont typeface="Arial" panose="020B0604020202020204" pitchFamily="34" charset="0"/>
              <a:buChar char="•"/>
            </a:pPr>
            <a:r>
              <a:rPr lang="de-DE" sz="1400" dirty="0">
                <a:latin typeface="TheSans C4s Plain" panose="020B0502050302020203" pitchFamily="34" charset="0"/>
              </a:rPr>
              <a:t>Die Nachfrage im Inland liegt stabil bei 17,23 Milliarden €, also um 0,2 Prozent schwächer als im Vorjahr.</a:t>
            </a:r>
          </a:p>
        </p:txBody>
      </p:sp>
    </p:spTree>
    <p:extLst>
      <p:ext uri="{BB962C8B-B14F-4D97-AF65-F5344CB8AC3E}">
        <p14:creationId xmlns:p14="http://schemas.microsoft.com/office/powerpoint/2010/main" val="166053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idx="4294967295"/>
          </p:nvPr>
        </p:nvSpPr>
        <p:spPr>
          <a:xfrm>
            <a:off x="334060" y="692696"/>
            <a:ext cx="8027988" cy="914400"/>
          </a:xfrm>
          <a:prstGeom prst="rect">
            <a:avLst/>
          </a:prstGeom>
        </p:spPr>
        <p:txBody>
          <a:bodyPr>
            <a:noAutofit/>
          </a:bodyPr>
          <a:lstStyle/>
          <a:p>
            <a:pPr eaLnBrk="1" hangingPunct="1"/>
            <a:r>
              <a:rPr lang="de-DE" altLang="de-DE" sz="2110" dirty="0">
                <a:latin typeface="TheSans C4s Bold" panose="020B0702050302020203" pitchFamily="34" charset="0"/>
              </a:rPr>
              <a:t>Produktionsindex </a:t>
            </a:r>
            <a:br>
              <a:rPr lang="de-DE" altLang="de-DE" sz="1200" dirty="0">
                <a:latin typeface="TheSans C4s Bold" panose="020B0702050302020203" pitchFamily="34" charset="0"/>
              </a:rPr>
            </a:br>
            <a:r>
              <a:rPr lang="de-DE" altLang="de-DE" sz="1600" dirty="0">
                <a:latin typeface="TheSans C4s Bold" panose="020B0702050302020203" pitchFamily="34" charset="0"/>
              </a:rPr>
              <a:t>Chemische Industrie - Deutschland</a:t>
            </a:r>
          </a:p>
        </p:txBody>
      </p:sp>
      <p:sp>
        <p:nvSpPr>
          <p:cNvPr id="15364" name="Text Box 5"/>
          <p:cNvSpPr txBox="1">
            <a:spLocks noChangeArrowheads="1"/>
          </p:cNvSpPr>
          <p:nvPr/>
        </p:nvSpPr>
        <p:spPr bwMode="auto">
          <a:xfrm>
            <a:off x="4565848" y="6165304"/>
            <a:ext cx="4038600" cy="22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Statistisches Bundesamt</a:t>
            </a:r>
          </a:p>
        </p:txBody>
      </p:sp>
      <p:graphicFrame>
        <p:nvGraphicFramePr>
          <p:cNvPr id="5" name="Diagramm 4">
            <a:extLst>
              <a:ext uri="{FF2B5EF4-FFF2-40B4-BE49-F238E27FC236}">
                <a16:creationId xmlns:a16="http://schemas.microsoft.com/office/drawing/2014/main" id="{00000000-0008-0000-0C00-000018040100}"/>
              </a:ext>
            </a:extLst>
          </p:cNvPr>
          <p:cNvGraphicFramePr>
            <a:graphicFrameLocks/>
          </p:cNvGraphicFramePr>
          <p:nvPr>
            <p:extLst>
              <p:ext uri="{D42A27DB-BD31-4B8C-83A1-F6EECF244321}">
                <p14:modId xmlns:p14="http://schemas.microsoft.com/office/powerpoint/2010/main" val="1954826087"/>
              </p:ext>
            </p:extLst>
          </p:nvPr>
        </p:nvGraphicFramePr>
        <p:xfrm>
          <a:off x="467544" y="1412776"/>
          <a:ext cx="7750488"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5F03A12C-BB15-4C42-A22D-46C7733D29C4}"/>
              </a:ext>
            </a:extLst>
          </p:cNvPr>
          <p:cNvSpPr txBox="1"/>
          <p:nvPr/>
        </p:nvSpPr>
        <p:spPr>
          <a:xfrm>
            <a:off x="899592" y="4895149"/>
            <a:ext cx="7920880" cy="1492716"/>
          </a:xfrm>
          <a:prstGeom prst="rect">
            <a:avLst/>
          </a:prstGeom>
          <a:noFill/>
        </p:spPr>
        <p:txBody>
          <a:bodyPr wrap="square" rtlCol="0">
            <a:spAutoFit/>
          </a:bodyPr>
          <a:lstStyle/>
          <a:p>
            <a:endParaRPr lang="de-DE" sz="1400" dirty="0">
              <a:latin typeface="TheSans C4s Plain" panose="020B0502050302020203" pitchFamily="34" charset="0"/>
            </a:endParaRPr>
          </a:p>
          <a:p>
            <a:pPr marL="285750" indent="-285750">
              <a:lnSpc>
                <a:spcPct val="150000"/>
              </a:lnSpc>
              <a:buFont typeface="Arial" panose="020B0604020202020204" pitchFamily="34" charset="0"/>
              <a:buChar char="•"/>
            </a:pPr>
            <a:r>
              <a:rPr lang="de-DE" sz="1400" dirty="0">
                <a:latin typeface="TheSans C4s Plain" panose="020B0502050302020203" pitchFamily="34" charset="0"/>
              </a:rPr>
              <a:t>Der Produktionsindex erreichte im Dezember den Jahreshöchstwert von 103,6.</a:t>
            </a:r>
          </a:p>
          <a:p>
            <a:pPr marL="285750" indent="-285750">
              <a:lnSpc>
                <a:spcPct val="150000"/>
              </a:lnSpc>
              <a:buFont typeface="Arial" panose="020B0604020202020204" pitchFamily="34" charset="0"/>
              <a:buChar char="•"/>
            </a:pPr>
            <a:r>
              <a:rPr lang="de-DE" sz="1400" dirty="0">
                <a:latin typeface="TheSans C4s Plain" panose="020B0502050302020203" pitchFamily="34" charset="0"/>
              </a:rPr>
              <a:t>Im Mai wurde der Tiefstwert von 85,6 erreicht.</a:t>
            </a:r>
          </a:p>
          <a:p>
            <a:pPr marL="285750" indent="-285750">
              <a:lnSpc>
                <a:spcPct val="150000"/>
              </a:lnSpc>
              <a:buFont typeface="Arial" panose="020B0604020202020204" pitchFamily="34" charset="0"/>
              <a:buChar char="•"/>
            </a:pPr>
            <a:r>
              <a:rPr lang="de-DE" sz="1400" dirty="0">
                <a:latin typeface="TheSans C4s Plain" panose="020B0502050302020203" pitchFamily="34" charset="0"/>
              </a:rPr>
              <a:t>Insgesamt ging die Produktion im Jahr 2020 verglichen mit dem Vorjahr leicht zurück.  </a:t>
            </a:r>
          </a:p>
          <a:p>
            <a:pPr marL="285750" indent="-285750">
              <a:buFont typeface="Arial" panose="020B0604020202020204" pitchFamily="34" charset="0"/>
              <a:buChar char="•"/>
            </a:pPr>
            <a:endParaRPr lang="de-DE" sz="1400" dirty="0">
              <a:latin typeface="TheSans C4s Plain" panose="020B0502050302020203" pitchFamily="34" charset="0"/>
            </a:endParaRPr>
          </a:p>
        </p:txBody>
      </p:sp>
    </p:spTree>
    <p:extLst>
      <p:ext uri="{BB962C8B-B14F-4D97-AF65-F5344CB8AC3E}">
        <p14:creationId xmlns:p14="http://schemas.microsoft.com/office/powerpoint/2010/main" val="247326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7020272" y="6165304"/>
            <a:ext cx="2334647" cy="15051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800" b="0" i="0" u="none" strike="noStrike" baseline="0" dirty="0">
                <a:solidFill>
                  <a:srgbClr val="000000"/>
                </a:solidFill>
                <a:latin typeface="TheSans C4s Plain" panose="020B0502050302020203" pitchFamily="34" charset="0"/>
                <a:cs typeface="Arial"/>
              </a:rPr>
              <a:t>Quelle: Statistisches Bundesamt</a:t>
            </a:r>
          </a:p>
        </p:txBody>
      </p:sp>
      <p:sp>
        <p:nvSpPr>
          <p:cNvPr id="6" name="Textfeld 5"/>
          <p:cNvSpPr txBox="1"/>
          <p:nvPr/>
        </p:nvSpPr>
        <p:spPr>
          <a:xfrm>
            <a:off x="755576" y="4564866"/>
            <a:ext cx="7848872" cy="1600438"/>
          </a:xfrm>
          <a:prstGeom prst="rect">
            <a:avLst/>
          </a:prstGeom>
          <a:noFill/>
        </p:spPr>
        <p:txBody>
          <a:bodyPr wrap="square" rtlCol="0">
            <a:spAutoFit/>
          </a:bodyPr>
          <a:lstStyle/>
          <a:p>
            <a:pPr marL="285750" indent="-285750">
              <a:buFont typeface="Arial" panose="020B0604020202020204" pitchFamily="34" charset="0"/>
              <a:buChar char="•"/>
            </a:pPr>
            <a:r>
              <a:rPr lang="de-DE" sz="1400" dirty="0">
                <a:latin typeface="TheSans C4s Plain" panose="020B0502050302020203" pitchFamily="34" charset="0"/>
              </a:rPr>
              <a:t>Die Produktion 2020 lag leicht über dem Niveau von 2019. </a:t>
            </a:r>
          </a:p>
          <a:p>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Der im Vergleich zu den Vorjahren wesentlich deutlichere Anstieg in Q1/2020 ist auf die Vorratsbestellungen der Apotheken zu Beginn der Corona-Pandemie zurückzuführen. Ansonsten wurden andere Therapien und Operationen zugunsten der Corona-Patienten verschoben. Zudem wurden Erkältungs- und Grippemedikamente weniger nachgefragt. </a:t>
            </a:r>
          </a:p>
          <a:p>
            <a:pPr algn="l"/>
            <a:endParaRPr lang="de-DE" sz="1400" dirty="0"/>
          </a:p>
        </p:txBody>
      </p:sp>
      <p:graphicFrame>
        <p:nvGraphicFramePr>
          <p:cNvPr id="7" name="Diagramm 6">
            <a:extLst>
              <a:ext uri="{FF2B5EF4-FFF2-40B4-BE49-F238E27FC236}">
                <a16:creationId xmlns:a16="http://schemas.microsoft.com/office/drawing/2014/main" id="{00000000-0008-0000-0C00-000003B00000}"/>
              </a:ext>
            </a:extLst>
          </p:cNvPr>
          <p:cNvGraphicFramePr>
            <a:graphicFrameLocks/>
          </p:cNvGraphicFramePr>
          <p:nvPr>
            <p:extLst>
              <p:ext uri="{D42A27DB-BD31-4B8C-83A1-F6EECF244321}">
                <p14:modId xmlns:p14="http://schemas.microsoft.com/office/powerpoint/2010/main" val="3611035197"/>
              </p:ext>
            </p:extLst>
          </p:nvPr>
        </p:nvGraphicFramePr>
        <p:xfrm>
          <a:off x="611560" y="1495425"/>
          <a:ext cx="7791450" cy="284292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2">
            <a:extLst>
              <a:ext uri="{FF2B5EF4-FFF2-40B4-BE49-F238E27FC236}">
                <a16:creationId xmlns:a16="http://schemas.microsoft.com/office/drawing/2014/main" id="{D0CCA684-A6F8-4415-9599-C4AA55668FBF}"/>
              </a:ext>
            </a:extLst>
          </p:cNvPr>
          <p:cNvSpPr txBox="1">
            <a:spLocks/>
          </p:cNvSpPr>
          <p:nvPr/>
        </p:nvSpPr>
        <p:spPr>
          <a:xfrm>
            <a:off x="334060" y="692696"/>
            <a:ext cx="8027988" cy="914400"/>
          </a:xfrm>
          <a:prstGeom prst="rect">
            <a:avLst/>
          </a:prstGeom>
        </p:spPr>
        <p:txBody>
          <a:bodyPr>
            <a:noAutofit/>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altLang="de-DE" sz="2110" dirty="0">
                <a:latin typeface="TheSans C4s Bold" panose="020B0702050302020203" pitchFamily="34" charset="0"/>
              </a:rPr>
              <a:t>Produktionsindex </a:t>
            </a:r>
            <a:br>
              <a:rPr lang="de-DE" altLang="de-DE" sz="1200" dirty="0">
                <a:latin typeface="TheSans C4s Bold" panose="020B0702050302020203" pitchFamily="34" charset="0"/>
              </a:rPr>
            </a:br>
            <a:r>
              <a:rPr lang="de-DE" altLang="de-DE" sz="1600" dirty="0">
                <a:latin typeface="TheSans C4s Bold" panose="020B0702050302020203" pitchFamily="34" charset="0"/>
              </a:rPr>
              <a:t>Pharmazeutische Industrie - Deutschland</a:t>
            </a:r>
          </a:p>
        </p:txBody>
      </p:sp>
    </p:spTree>
    <p:extLst>
      <p:ext uri="{BB962C8B-B14F-4D97-AF65-F5344CB8AC3E}">
        <p14:creationId xmlns:p14="http://schemas.microsoft.com/office/powerpoint/2010/main" val="417897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p:cNvSpPr>
          <p:nvPr>
            <p:ph type="title" idx="4294967295"/>
          </p:nvPr>
        </p:nvSpPr>
        <p:spPr>
          <a:xfrm>
            <a:off x="323528" y="692150"/>
            <a:ext cx="8027988" cy="914400"/>
          </a:xfrm>
          <a:prstGeom prst="rect">
            <a:avLst/>
          </a:prstGeom>
        </p:spPr>
        <p:txBody>
          <a:bodyPr>
            <a:normAutofit/>
          </a:bodyPr>
          <a:lstStyle/>
          <a:p>
            <a:pPr eaLnBrk="1" hangingPunct="1"/>
            <a:r>
              <a:rPr lang="de-DE" altLang="de-DE" sz="2110" dirty="0">
                <a:latin typeface="TheSans C4s Bold" panose="020B0702050302020203" pitchFamily="34" charset="0"/>
                <a:cs typeface="Arial" panose="020B0604020202020204" pitchFamily="34" charset="0"/>
              </a:rPr>
              <a:t>Inhaltsverzeichnis</a:t>
            </a:r>
          </a:p>
        </p:txBody>
      </p:sp>
      <p:sp>
        <p:nvSpPr>
          <p:cNvPr id="2" name="Inhaltsplatzhalter 1"/>
          <p:cNvSpPr>
            <a:spLocks noGrp="1"/>
          </p:cNvSpPr>
          <p:nvPr>
            <p:ph type="body" sz="quarter" idx="4294967295"/>
          </p:nvPr>
        </p:nvSpPr>
        <p:spPr>
          <a:xfrm>
            <a:off x="335433" y="1179146"/>
            <a:ext cx="8016083" cy="304800"/>
          </a:xfrm>
        </p:spPr>
        <p:txBody>
          <a:bodyPr>
            <a:noAutofit/>
          </a:bodyPr>
          <a:lstStyle/>
          <a:p>
            <a:pPr marL="457200" indent="-457200">
              <a:lnSpc>
                <a:spcPct val="110000"/>
              </a:lnSpc>
              <a:buFont typeface="+mj-lt"/>
              <a:buAutoNum type="arabicPeriod"/>
            </a:pPr>
            <a:r>
              <a:rPr lang="de-DE" altLang="de-DE" sz="2000" dirty="0">
                <a:cs typeface="Arial" panose="020B0604020202020204" pitchFamily="34" charset="0"/>
              </a:rPr>
              <a:t>Konjunkturelle Lage – Kurzgefasst –</a:t>
            </a:r>
          </a:p>
          <a:p>
            <a:pPr marL="457200" indent="-457200">
              <a:lnSpc>
                <a:spcPct val="110000"/>
              </a:lnSpc>
              <a:buFont typeface="+mj-lt"/>
              <a:buAutoNum type="arabicPeriod"/>
            </a:pPr>
            <a:r>
              <a:rPr lang="de-DE" altLang="de-DE" sz="2000" dirty="0">
                <a:cs typeface="Arial" panose="020B0604020202020204" pitchFamily="34" charset="0"/>
              </a:rPr>
              <a:t>Charts zur Chemisch-pharmazeutischen Industrie in Deutschland</a:t>
            </a:r>
          </a:p>
          <a:p>
            <a:pPr lvl="4" indent="-228600">
              <a:lnSpc>
                <a:spcPct val="110000"/>
              </a:lnSpc>
            </a:pPr>
            <a:endParaRPr lang="de-DE" altLang="de-DE" sz="1000" dirty="0">
              <a:cs typeface="Arial" panose="020B0604020202020204" pitchFamily="34" charset="0"/>
            </a:endParaRPr>
          </a:p>
          <a:p>
            <a:pPr lvl="4" indent="-228600">
              <a:lnSpc>
                <a:spcPct val="110000"/>
              </a:lnSpc>
            </a:pPr>
            <a:r>
              <a:rPr lang="de-DE" altLang="de-DE" sz="1800" dirty="0">
                <a:cs typeface="Arial" panose="020B0604020202020204" pitchFamily="34" charset="0"/>
              </a:rPr>
              <a:t>Anzahl Beschäftigtenveränderung absolut</a:t>
            </a:r>
          </a:p>
          <a:p>
            <a:pPr lvl="4" indent="-228600">
              <a:lnSpc>
                <a:spcPct val="110000"/>
              </a:lnSpc>
            </a:pPr>
            <a:r>
              <a:rPr lang="de-DE" altLang="de-DE" dirty="0">
                <a:cs typeface="Arial" panose="020B0604020202020204" pitchFamily="34" charset="0"/>
              </a:rPr>
              <a:t>Beschäftigtenveränderung in %</a:t>
            </a:r>
          </a:p>
          <a:p>
            <a:pPr lvl="4" indent="-228600">
              <a:lnSpc>
                <a:spcPct val="110000"/>
              </a:lnSpc>
            </a:pPr>
            <a:r>
              <a:rPr lang="de-DE" altLang="de-DE" dirty="0">
                <a:cs typeface="Arial" panose="020B0604020202020204" pitchFamily="34" charset="0"/>
              </a:rPr>
              <a:t>Umsatzveränderung in %</a:t>
            </a:r>
          </a:p>
          <a:p>
            <a:pPr lvl="4" indent="-228600">
              <a:lnSpc>
                <a:spcPct val="110000"/>
              </a:lnSpc>
            </a:pPr>
            <a:r>
              <a:rPr lang="de-DE" altLang="de-DE" sz="1800" dirty="0">
                <a:cs typeface="Arial" panose="020B0604020202020204" pitchFamily="34" charset="0"/>
              </a:rPr>
              <a:t>Umsatzentwicklung</a:t>
            </a:r>
          </a:p>
          <a:p>
            <a:pPr lvl="4" indent="-228600">
              <a:lnSpc>
                <a:spcPct val="110000"/>
              </a:lnSpc>
            </a:pPr>
            <a:r>
              <a:rPr lang="de-DE" altLang="de-DE" sz="1800" dirty="0">
                <a:cs typeface="Arial" panose="020B0604020202020204" pitchFamily="34" charset="0"/>
              </a:rPr>
              <a:t>Produktionsindex</a:t>
            </a:r>
          </a:p>
          <a:p>
            <a:pPr lvl="4" indent="-228600">
              <a:lnSpc>
                <a:spcPct val="110000"/>
              </a:lnSpc>
            </a:pPr>
            <a:r>
              <a:rPr lang="de-DE" altLang="de-DE" sz="1800" dirty="0">
                <a:cs typeface="Arial" panose="020B0604020202020204" pitchFamily="34" charset="0"/>
              </a:rPr>
              <a:t>Geschäftsklimaindex</a:t>
            </a:r>
          </a:p>
          <a:p>
            <a:pPr lvl="4" indent="-228600">
              <a:lnSpc>
                <a:spcPct val="110000"/>
              </a:lnSpc>
            </a:pPr>
            <a:r>
              <a:rPr lang="de-DE" altLang="de-DE" sz="1800" dirty="0">
                <a:cs typeface="Arial" panose="020B0604020202020204" pitchFamily="34" charset="0"/>
              </a:rPr>
              <a:t>Auftragseingangsindex Inland/Ausland </a:t>
            </a:r>
          </a:p>
          <a:p>
            <a:pPr lvl="4" indent="-228600">
              <a:lnSpc>
                <a:spcPct val="110000"/>
              </a:lnSpc>
            </a:pPr>
            <a:r>
              <a:rPr lang="de-DE" altLang="de-DE" sz="1800" dirty="0">
                <a:cs typeface="Arial" panose="020B0604020202020204" pitchFamily="34" charset="0"/>
              </a:rPr>
              <a:t>Kapazitätsauslastung/Reichweite der Auftragsbestände</a:t>
            </a:r>
          </a:p>
          <a:p>
            <a:pPr lvl="4" indent="-228600">
              <a:lnSpc>
                <a:spcPct val="110000"/>
              </a:lnSpc>
            </a:pPr>
            <a:r>
              <a:rPr lang="de-DE" altLang="de-DE" sz="1800" dirty="0">
                <a:cs typeface="Arial" panose="020B0604020202020204" pitchFamily="34" charset="0"/>
              </a:rPr>
              <a:t>Beschäftigten- u. Produktionsentwicklung</a:t>
            </a:r>
          </a:p>
          <a:p>
            <a:pPr lvl="4" indent="-228600">
              <a:lnSpc>
                <a:spcPct val="110000"/>
              </a:lnSpc>
            </a:pPr>
            <a:r>
              <a:rPr lang="de-DE" altLang="de-DE" sz="1800" dirty="0">
                <a:cs typeface="Arial" panose="020B0604020202020204" pitchFamily="34" charset="0"/>
              </a:rPr>
              <a:t>Lohn- und Gehaltsentwicklung</a:t>
            </a:r>
          </a:p>
          <a:p>
            <a:pPr lvl="4" indent="-228600">
              <a:lnSpc>
                <a:spcPct val="110000"/>
              </a:lnSpc>
            </a:pPr>
            <a:r>
              <a:rPr lang="de-DE" altLang="de-DE" sz="1800" dirty="0">
                <a:cs typeface="Arial" panose="020B0604020202020204" pitchFamily="34" charset="0"/>
              </a:rPr>
              <a:t>Erzeugerpreiseindex</a:t>
            </a:r>
          </a:p>
        </p:txBody>
      </p:sp>
    </p:spTree>
    <p:extLst>
      <p:ext uri="{BB962C8B-B14F-4D97-AF65-F5344CB8AC3E}">
        <p14:creationId xmlns:p14="http://schemas.microsoft.com/office/powerpoint/2010/main" val="154473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p:cNvSpPr>
          <p:nvPr>
            <p:ph type="title" idx="4294967295"/>
          </p:nvPr>
        </p:nvSpPr>
        <p:spPr>
          <a:xfrm>
            <a:off x="332388" y="692696"/>
            <a:ext cx="8027988" cy="914400"/>
          </a:xfrm>
          <a:prstGeom prst="rect">
            <a:avLst/>
          </a:prstGeom>
        </p:spPr>
        <p:txBody>
          <a:bodyPr>
            <a:noAutofit/>
          </a:bodyPr>
          <a:lstStyle/>
          <a:p>
            <a:pPr eaLnBrk="1" hangingPunct="1"/>
            <a:r>
              <a:rPr lang="de-DE" altLang="de-DE" sz="2110" dirty="0">
                <a:latin typeface="TheSans C4s Bold" panose="020B0702050302020203" pitchFamily="34" charset="0"/>
              </a:rPr>
              <a:t>Ifo Geschäftsklima</a:t>
            </a:r>
            <a:br>
              <a:rPr lang="de-DE" altLang="de-DE" sz="2110" dirty="0">
                <a:latin typeface="TheSans C4s Bold" panose="020B0702050302020203" pitchFamily="34" charset="0"/>
              </a:rPr>
            </a:br>
            <a:r>
              <a:rPr lang="de-DE" altLang="de-DE" sz="1600" dirty="0">
                <a:latin typeface="TheSans C4s Bold" panose="020B0702050302020203" pitchFamily="34" charset="0"/>
              </a:rPr>
              <a:t>Chemische Industrie - Deutschland</a:t>
            </a:r>
          </a:p>
        </p:txBody>
      </p:sp>
      <p:sp>
        <p:nvSpPr>
          <p:cNvPr id="16388" name="Text Box 4"/>
          <p:cNvSpPr txBox="1">
            <a:spLocks noChangeArrowheads="1"/>
          </p:cNvSpPr>
          <p:nvPr/>
        </p:nvSpPr>
        <p:spPr bwMode="auto">
          <a:xfrm>
            <a:off x="4572000" y="6158767"/>
            <a:ext cx="4038600" cy="22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Ifo Institut</a:t>
            </a:r>
          </a:p>
        </p:txBody>
      </p:sp>
      <p:graphicFrame>
        <p:nvGraphicFramePr>
          <p:cNvPr id="5" name="Diagramm 4">
            <a:extLst>
              <a:ext uri="{FF2B5EF4-FFF2-40B4-BE49-F238E27FC236}">
                <a16:creationId xmlns:a16="http://schemas.microsoft.com/office/drawing/2014/main" id="{00000000-0008-0000-0600-00000E3C0000}"/>
              </a:ext>
            </a:extLst>
          </p:cNvPr>
          <p:cNvGraphicFramePr>
            <a:graphicFrameLocks/>
          </p:cNvGraphicFramePr>
          <p:nvPr>
            <p:extLst>
              <p:ext uri="{D42A27DB-BD31-4B8C-83A1-F6EECF244321}">
                <p14:modId xmlns:p14="http://schemas.microsoft.com/office/powerpoint/2010/main" val="1341999076"/>
              </p:ext>
            </p:extLst>
          </p:nvPr>
        </p:nvGraphicFramePr>
        <p:xfrm>
          <a:off x="467544" y="1634938"/>
          <a:ext cx="7992888" cy="323422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AAB9267C-E526-40A4-ABC1-AAA1B7DC1D31}"/>
              </a:ext>
            </a:extLst>
          </p:cNvPr>
          <p:cNvSpPr txBox="1"/>
          <p:nvPr/>
        </p:nvSpPr>
        <p:spPr>
          <a:xfrm>
            <a:off x="607571" y="4928460"/>
            <a:ext cx="7920880" cy="954107"/>
          </a:xfrm>
          <a:prstGeom prst="rect">
            <a:avLst/>
          </a:prstGeom>
          <a:noFill/>
        </p:spPr>
        <p:txBody>
          <a:bodyPr wrap="square" rtlCol="0">
            <a:spAutoFit/>
          </a:bodyPr>
          <a:lstStyle/>
          <a:p>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Der Geschäftsklimaindex zog nach der Entspannung der Corona-Pandemie im Sommer deutlich an und liegt seit Oktober deutlich über dem Vorkrisenniveau. </a:t>
            </a:r>
          </a:p>
          <a:p>
            <a:pPr marL="285750" indent="-285750">
              <a:buFont typeface="Arial" panose="020B0604020202020204" pitchFamily="34" charset="0"/>
              <a:buChar char="•"/>
            </a:pPr>
            <a:endParaRPr lang="de-DE" sz="1400" dirty="0">
              <a:latin typeface="TheSans C4s Plain" panose="020B0502050302020203" pitchFamily="34" charset="0"/>
            </a:endParaRPr>
          </a:p>
        </p:txBody>
      </p:sp>
    </p:spTree>
    <p:extLst>
      <p:ext uri="{BB962C8B-B14F-4D97-AF65-F5344CB8AC3E}">
        <p14:creationId xmlns:p14="http://schemas.microsoft.com/office/powerpoint/2010/main" val="557718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idx="4294967295"/>
          </p:nvPr>
        </p:nvSpPr>
        <p:spPr>
          <a:xfrm>
            <a:off x="347820" y="692696"/>
            <a:ext cx="8027988" cy="914400"/>
          </a:xfrm>
          <a:prstGeom prst="rect">
            <a:avLst/>
          </a:prstGeom>
        </p:spPr>
        <p:txBody>
          <a:bodyPr anchor="t"/>
          <a:lstStyle/>
          <a:p>
            <a:r>
              <a:rPr lang="de-DE" altLang="de-DE" sz="2110" dirty="0">
                <a:latin typeface="TheSans C4s Bold" panose="020B0702050302020203" pitchFamily="34" charset="0"/>
                <a:cs typeface="Arial" panose="020B0604020202020204" pitchFamily="34" charset="0"/>
              </a:rPr>
              <a:t>Ifo Geschäftsklima</a:t>
            </a:r>
            <a:br>
              <a:rPr lang="de-DE" altLang="de-DE" sz="2110" dirty="0">
                <a:latin typeface="TheSans C4s Bold" panose="020B0702050302020203" pitchFamily="34" charset="0"/>
                <a:cs typeface="Arial" panose="020B0604020202020204" pitchFamily="34" charset="0"/>
              </a:rPr>
            </a:br>
            <a:r>
              <a:rPr lang="de-DE" altLang="de-DE" sz="1600" dirty="0">
                <a:latin typeface="TheSans C4s Bold" panose="020B0702050302020203" pitchFamily="34" charset="0"/>
                <a:cs typeface="Arial" panose="020B0604020202020204" pitchFamily="34" charset="0"/>
              </a:rPr>
              <a:t>Pharmazeutische Erzeugnisse - Deutschland</a:t>
            </a:r>
            <a:endParaRPr lang="de-DE" sz="1600" dirty="0">
              <a:latin typeface="TheSans C4s Bold" panose="020B0702050302020203" pitchFamily="34" charset="0"/>
              <a:cs typeface="Arial" panose="020B0604020202020204" pitchFamily="34" charset="0"/>
            </a:endParaRPr>
          </a:p>
        </p:txBody>
      </p:sp>
      <p:sp>
        <p:nvSpPr>
          <p:cNvPr id="5" name="Textfeld 1"/>
          <p:cNvSpPr txBox="1"/>
          <p:nvPr/>
        </p:nvSpPr>
        <p:spPr>
          <a:xfrm>
            <a:off x="7439276" y="6132470"/>
            <a:ext cx="1453204" cy="1768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solidFill>
                  <a:sysClr val="windowText" lastClr="000000"/>
                </a:solidFill>
                <a:latin typeface="TheSans C4s Plain" panose="020B0502050302020203" pitchFamily="34" charset="0"/>
              </a:rPr>
              <a:t>Quelle: Ifo Institut</a:t>
            </a:r>
          </a:p>
        </p:txBody>
      </p:sp>
      <p:graphicFrame>
        <p:nvGraphicFramePr>
          <p:cNvPr id="6" name="Diagramm 5">
            <a:extLst>
              <a:ext uri="{FF2B5EF4-FFF2-40B4-BE49-F238E27FC236}">
                <a16:creationId xmlns:a16="http://schemas.microsoft.com/office/drawing/2014/main" id="{00000000-0008-0000-0600-0000023C0000}"/>
              </a:ext>
            </a:extLst>
          </p:cNvPr>
          <p:cNvGraphicFramePr>
            <a:graphicFrameLocks/>
          </p:cNvGraphicFramePr>
          <p:nvPr>
            <p:extLst>
              <p:ext uri="{D42A27DB-BD31-4B8C-83A1-F6EECF244321}">
                <p14:modId xmlns:p14="http://schemas.microsoft.com/office/powerpoint/2010/main" val="1454946519"/>
              </p:ext>
            </p:extLst>
          </p:nvPr>
        </p:nvGraphicFramePr>
        <p:xfrm>
          <a:off x="347820" y="1247056"/>
          <a:ext cx="8184619" cy="355009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a:extLst>
              <a:ext uri="{FF2B5EF4-FFF2-40B4-BE49-F238E27FC236}">
                <a16:creationId xmlns:a16="http://schemas.microsoft.com/office/drawing/2014/main" id="{6163E144-1289-4182-85BE-BEA7850F166B}"/>
              </a:ext>
            </a:extLst>
          </p:cNvPr>
          <p:cNvSpPr txBox="1"/>
          <p:nvPr/>
        </p:nvSpPr>
        <p:spPr>
          <a:xfrm>
            <a:off x="683568" y="4845213"/>
            <a:ext cx="7560840" cy="1169551"/>
          </a:xfrm>
          <a:prstGeom prst="rect">
            <a:avLst/>
          </a:prstGeom>
          <a:noFill/>
        </p:spPr>
        <p:txBody>
          <a:bodyPr wrap="square" rtlCol="0">
            <a:spAutoFit/>
          </a:bodyPr>
          <a:lstStyle/>
          <a:p>
            <a:pPr marL="285750" indent="-285750">
              <a:buFont typeface="Arial" panose="020B0604020202020204" pitchFamily="34" charset="0"/>
              <a:buChar char="•"/>
            </a:pPr>
            <a:r>
              <a:rPr lang="de-DE" sz="1400" dirty="0">
                <a:latin typeface="TheSans C4s Plain" panose="020B0502050302020203" pitchFamily="34" charset="0"/>
              </a:rPr>
              <a:t>Der Geschäftsklima-Index stellt sich im Jahr 2020 als sehr volatil dar. Insgesamt spiegelt dieses Stimmungsbarometer das Auf und Ab der Erwartungen des Managements über den Verlauf der Corona-Pandemie in 2020 sehr deutlich wider.</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Im Dezember dürfte die Entwicklung der Impfstoffe eine wesentliche Rolle gespielt haben. </a:t>
            </a:r>
          </a:p>
        </p:txBody>
      </p:sp>
    </p:spTree>
    <p:extLst>
      <p:ext uri="{BB962C8B-B14F-4D97-AF65-F5344CB8AC3E}">
        <p14:creationId xmlns:p14="http://schemas.microsoft.com/office/powerpoint/2010/main" val="2090290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p:cNvSpPr>
          <p:nvPr>
            <p:ph type="title" idx="4294967295"/>
          </p:nvPr>
        </p:nvSpPr>
        <p:spPr>
          <a:xfrm>
            <a:off x="349972" y="692696"/>
            <a:ext cx="8027988" cy="914400"/>
          </a:xfrm>
          <a:prstGeom prst="rect">
            <a:avLst/>
          </a:prstGeom>
        </p:spPr>
        <p:txBody>
          <a:bodyPr>
            <a:noAutofit/>
          </a:bodyPr>
          <a:lstStyle/>
          <a:p>
            <a:r>
              <a:rPr lang="de-DE" altLang="de-DE" sz="2110" dirty="0">
                <a:latin typeface="TheSans C4s Bold" panose="020B0702050302020203" pitchFamily="34" charset="0"/>
              </a:rPr>
              <a:t>Auftragseingangsindex</a:t>
            </a:r>
            <a:br>
              <a:rPr lang="de-DE" altLang="de-DE" sz="2110" dirty="0">
                <a:latin typeface="TheSans C4s Bold" panose="020B0702050302020203" pitchFamily="34" charset="0"/>
              </a:rPr>
            </a:br>
            <a:r>
              <a:rPr lang="de-DE" altLang="de-DE" sz="1600" dirty="0">
                <a:latin typeface="TheSans C4s Bold" panose="020B0702050302020203" pitchFamily="34" charset="0"/>
              </a:rPr>
              <a:t>(arbeitstäglich- u. saisonbereinigt)</a:t>
            </a:r>
            <a:br>
              <a:rPr lang="de-DE" altLang="de-DE" sz="1600" dirty="0">
                <a:latin typeface="TheSans C4s Bold" panose="020B0702050302020203" pitchFamily="34" charset="0"/>
              </a:rPr>
            </a:br>
            <a:r>
              <a:rPr lang="de-DE" altLang="de-DE" sz="1600" dirty="0">
                <a:latin typeface="TheSans C4s Bold" panose="020B0702050302020203" pitchFamily="34" charset="0"/>
              </a:rPr>
              <a:t>Chemische Industrie - Deutschland</a:t>
            </a:r>
          </a:p>
        </p:txBody>
      </p:sp>
      <p:sp>
        <p:nvSpPr>
          <p:cNvPr id="17412" name="Text Box 3"/>
          <p:cNvSpPr txBox="1">
            <a:spLocks noChangeArrowheads="1"/>
          </p:cNvSpPr>
          <p:nvPr/>
        </p:nvSpPr>
        <p:spPr bwMode="auto">
          <a:xfrm>
            <a:off x="4565848" y="6158767"/>
            <a:ext cx="4038600" cy="22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Statistisches Bundesamt</a:t>
            </a:r>
          </a:p>
        </p:txBody>
      </p:sp>
      <p:graphicFrame>
        <p:nvGraphicFramePr>
          <p:cNvPr id="5" name="Diagramm 4">
            <a:extLst>
              <a:ext uri="{FF2B5EF4-FFF2-40B4-BE49-F238E27FC236}">
                <a16:creationId xmlns:a16="http://schemas.microsoft.com/office/drawing/2014/main" id="{00000000-0008-0000-0400-000007280000}"/>
              </a:ext>
            </a:extLst>
          </p:cNvPr>
          <p:cNvGraphicFramePr>
            <a:graphicFrameLocks/>
          </p:cNvGraphicFramePr>
          <p:nvPr>
            <p:extLst>
              <p:ext uri="{D42A27DB-BD31-4B8C-83A1-F6EECF244321}">
                <p14:modId xmlns:p14="http://schemas.microsoft.com/office/powerpoint/2010/main" val="2805788303"/>
              </p:ext>
            </p:extLst>
          </p:nvPr>
        </p:nvGraphicFramePr>
        <p:xfrm>
          <a:off x="467544" y="1556792"/>
          <a:ext cx="769439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FB207BD0-3008-416D-A1C4-00747B9DB1F5}"/>
              </a:ext>
            </a:extLst>
          </p:cNvPr>
          <p:cNvSpPr txBox="1"/>
          <p:nvPr/>
        </p:nvSpPr>
        <p:spPr>
          <a:xfrm>
            <a:off x="484736" y="4780890"/>
            <a:ext cx="8335736" cy="1384995"/>
          </a:xfrm>
          <a:prstGeom prst="rect">
            <a:avLst/>
          </a:prstGeom>
          <a:noFill/>
        </p:spPr>
        <p:txBody>
          <a:bodyPr wrap="square" rtlCol="0">
            <a:spAutoFit/>
          </a:bodyPr>
          <a:lstStyle/>
          <a:p>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Die Binnennachfrage lag trotz des zweiten Lock-Downs im letzten Quartal über dem Vorkrisenniveau.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Die Auslandnachfrage zog hingegen im letzten Quartal spürbar an und hat den zweithöchsten Stand innerhalb der letzten 5 Jahre erreicht. </a:t>
            </a:r>
          </a:p>
          <a:p>
            <a:pPr marL="285750" indent="-285750">
              <a:buFont typeface="Arial" panose="020B0604020202020204" pitchFamily="34" charset="0"/>
              <a:buChar char="•"/>
            </a:pPr>
            <a:endParaRPr lang="de-DE" sz="1400" dirty="0">
              <a:latin typeface="TheSans C4s Plain" panose="020B0502050302020203" pitchFamily="34" charset="0"/>
            </a:endParaRPr>
          </a:p>
        </p:txBody>
      </p:sp>
    </p:spTree>
    <p:extLst>
      <p:ext uri="{BB962C8B-B14F-4D97-AF65-F5344CB8AC3E}">
        <p14:creationId xmlns:p14="http://schemas.microsoft.com/office/powerpoint/2010/main" val="10798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p:cNvSpPr>
          <p:nvPr>
            <p:ph type="title" idx="4294967295"/>
          </p:nvPr>
        </p:nvSpPr>
        <p:spPr>
          <a:xfrm>
            <a:off x="288428" y="692696"/>
            <a:ext cx="8027988" cy="914400"/>
          </a:xfrm>
          <a:prstGeom prst="rect">
            <a:avLst/>
          </a:prstGeom>
        </p:spPr>
        <p:txBody>
          <a:bodyPr>
            <a:noAutofit/>
          </a:bodyPr>
          <a:lstStyle/>
          <a:p>
            <a:r>
              <a:rPr lang="de-DE" sz="2110" dirty="0">
                <a:latin typeface="TheSans C4s Bold" panose="020B0702050302020203" pitchFamily="34" charset="0"/>
              </a:rPr>
              <a:t>Chemische Industrie - Deutschland</a:t>
            </a:r>
            <a:br>
              <a:rPr lang="de-DE" sz="2110" dirty="0">
                <a:latin typeface="TheSans C4s Bold" panose="020B0702050302020203" pitchFamily="34" charset="0"/>
              </a:rPr>
            </a:br>
            <a:r>
              <a:rPr lang="de-DE" sz="1600" dirty="0">
                <a:latin typeface="TheSans C4s Bold" panose="020B0702050302020203" pitchFamily="34" charset="0"/>
              </a:rPr>
              <a:t>Ifo Kapazitätsauslastung und Reichweite der Auftragsbestände</a:t>
            </a:r>
          </a:p>
        </p:txBody>
      </p:sp>
      <p:sp>
        <p:nvSpPr>
          <p:cNvPr id="35847" name="Text Box 4"/>
          <p:cNvSpPr txBox="1">
            <a:spLocks noChangeArrowheads="1"/>
          </p:cNvSpPr>
          <p:nvPr/>
        </p:nvSpPr>
        <p:spPr bwMode="auto">
          <a:xfrm>
            <a:off x="4565848" y="6165304"/>
            <a:ext cx="4038600" cy="22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Ifo Institut</a:t>
            </a:r>
          </a:p>
        </p:txBody>
      </p:sp>
      <p:graphicFrame>
        <p:nvGraphicFramePr>
          <p:cNvPr id="6" name="Diagramm 5">
            <a:extLst>
              <a:ext uri="{FF2B5EF4-FFF2-40B4-BE49-F238E27FC236}">
                <a16:creationId xmlns:a16="http://schemas.microsoft.com/office/drawing/2014/main" id="{00000000-0008-0000-0600-00000D3C0000}"/>
              </a:ext>
            </a:extLst>
          </p:cNvPr>
          <p:cNvGraphicFramePr>
            <a:graphicFrameLocks/>
          </p:cNvGraphicFramePr>
          <p:nvPr>
            <p:extLst>
              <p:ext uri="{D42A27DB-BD31-4B8C-83A1-F6EECF244321}">
                <p14:modId xmlns:p14="http://schemas.microsoft.com/office/powerpoint/2010/main" val="365096484"/>
              </p:ext>
            </p:extLst>
          </p:nvPr>
        </p:nvGraphicFramePr>
        <p:xfrm>
          <a:off x="467544" y="1402123"/>
          <a:ext cx="7920880"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BEA9E64D-C038-445B-9681-13E9E5A11CA2}"/>
              </a:ext>
            </a:extLst>
          </p:cNvPr>
          <p:cNvSpPr txBox="1"/>
          <p:nvPr/>
        </p:nvSpPr>
        <p:spPr>
          <a:xfrm>
            <a:off x="467544" y="4766377"/>
            <a:ext cx="8298717" cy="1600438"/>
          </a:xfrm>
          <a:prstGeom prst="rect">
            <a:avLst/>
          </a:prstGeom>
          <a:noFill/>
        </p:spPr>
        <p:txBody>
          <a:bodyPr wrap="square" rtlCol="0">
            <a:spAutoFit/>
          </a:bodyPr>
          <a:lstStyle/>
          <a:p>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Die Kapazitätsauslastung der Produktion war in 2020 von Höhen und Tiefen geprägt.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Im vierten Quartal lag die Kapazitätsauslastung leicht unter dem Vorkrisenniveau.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Die Reichweite der Auftragsbestände lag im Jahr 2020 deutlich unter den letzten Jahren. </a:t>
            </a:r>
          </a:p>
          <a:p>
            <a:endParaRPr lang="de-DE" sz="1400" dirty="0">
              <a:latin typeface="TheSans C4s Plain" panose="020B0502050302020203" pitchFamily="34" charset="0"/>
            </a:endParaRPr>
          </a:p>
        </p:txBody>
      </p:sp>
    </p:spTree>
    <p:extLst>
      <p:ext uri="{BB962C8B-B14F-4D97-AF65-F5344CB8AC3E}">
        <p14:creationId xmlns:p14="http://schemas.microsoft.com/office/powerpoint/2010/main" val="2187290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idx="4294967295"/>
          </p:nvPr>
        </p:nvSpPr>
        <p:spPr>
          <a:xfrm>
            <a:off x="323596" y="692696"/>
            <a:ext cx="8027988" cy="914400"/>
          </a:xfrm>
          <a:prstGeom prst="rect">
            <a:avLst/>
          </a:prstGeom>
        </p:spPr>
        <p:txBody>
          <a:bodyPr>
            <a:noAutofit/>
          </a:bodyPr>
          <a:lstStyle/>
          <a:p>
            <a:pPr eaLnBrk="1" hangingPunct="1"/>
            <a:r>
              <a:rPr lang="de-DE" altLang="de-DE" sz="2110" dirty="0">
                <a:latin typeface="TheSans C4s Bold" panose="020B0702050302020203" pitchFamily="34" charset="0"/>
              </a:rPr>
              <a:t>Beschäftigten- und Produktionsentwicklung</a:t>
            </a:r>
            <a:br>
              <a:rPr lang="de-DE" altLang="de-DE" sz="2110" dirty="0">
                <a:latin typeface="TheSans C4s Bold" panose="020B0702050302020203" pitchFamily="34" charset="0"/>
              </a:rPr>
            </a:br>
            <a:r>
              <a:rPr lang="de-DE" altLang="de-DE" sz="1600" dirty="0">
                <a:latin typeface="TheSans C4s Bold" panose="020B0702050302020203" pitchFamily="34" charset="0"/>
              </a:rPr>
              <a:t>Chemische Industrie - Deutschland</a:t>
            </a:r>
          </a:p>
        </p:txBody>
      </p:sp>
      <p:sp>
        <p:nvSpPr>
          <p:cNvPr id="19460" name="Text Box 4"/>
          <p:cNvSpPr txBox="1">
            <a:spLocks noChangeArrowheads="1"/>
          </p:cNvSpPr>
          <p:nvPr/>
        </p:nvSpPr>
        <p:spPr bwMode="auto">
          <a:xfrm>
            <a:off x="6121156" y="6136853"/>
            <a:ext cx="3024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1000" dirty="0">
                <a:latin typeface="TheSans C4s Plain" panose="020B0502050302020203" pitchFamily="34" charset="0"/>
              </a:rPr>
              <a:t>Quelle: Statistisches Bundesamt</a:t>
            </a:r>
          </a:p>
        </p:txBody>
      </p:sp>
      <p:graphicFrame>
        <p:nvGraphicFramePr>
          <p:cNvPr id="5" name="Diagramm 4">
            <a:extLst>
              <a:ext uri="{FF2B5EF4-FFF2-40B4-BE49-F238E27FC236}">
                <a16:creationId xmlns:a16="http://schemas.microsoft.com/office/drawing/2014/main" id="{00000000-0008-0000-0C00-000020040100}"/>
              </a:ext>
            </a:extLst>
          </p:cNvPr>
          <p:cNvGraphicFramePr>
            <a:graphicFrameLocks/>
          </p:cNvGraphicFramePr>
          <p:nvPr>
            <p:extLst>
              <p:ext uri="{D42A27DB-BD31-4B8C-83A1-F6EECF244321}">
                <p14:modId xmlns:p14="http://schemas.microsoft.com/office/powerpoint/2010/main" val="3645527828"/>
              </p:ext>
            </p:extLst>
          </p:nvPr>
        </p:nvGraphicFramePr>
        <p:xfrm>
          <a:off x="467544" y="1309334"/>
          <a:ext cx="8115301"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11395F8D-FC91-4702-97F1-7BCB6C37AEB8}"/>
              </a:ext>
            </a:extLst>
          </p:cNvPr>
          <p:cNvSpPr txBox="1"/>
          <p:nvPr/>
        </p:nvSpPr>
        <p:spPr>
          <a:xfrm>
            <a:off x="503108" y="4967302"/>
            <a:ext cx="8640892" cy="1169551"/>
          </a:xfrm>
          <a:prstGeom prst="rect">
            <a:avLst/>
          </a:prstGeom>
          <a:noFill/>
        </p:spPr>
        <p:txBody>
          <a:bodyPr wrap="square" rtlCol="0">
            <a:spAutoFit/>
          </a:bodyPr>
          <a:lstStyle/>
          <a:p>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Die Schwankungen in der Produktion spiegeln sich nicht in der Entwicklung der Zahl der Beschäftigten wieder.  Dies ist auf den Einsatz von arbeitsmarkt- und tarifpolitischen Instrumenten zurückzuführen.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Die Produktion lag im Dezember über dem Februar-Niveau.</a:t>
            </a:r>
          </a:p>
        </p:txBody>
      </p:sp>
    </p:spTree>
    <p:extLst>
      <p:ext uri="{BB962C8B-B14F-4D97-AF65-F5344CB8AC3E}">
        <p14:creationId xmlns:p14="http://schemas.microsoft.com/office/powerpoint/2010/main" val="329425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F433677-AF0A-42E3-97D7-833F9D3EDB11}"/>
              </a:ext>
            </a:extLst>
          </p:cNvPr>
          <p:cNvSpPr txBox="1">
            <a:spLocks/>
          </p:cNvSpPr>
          <p:nvPr/>
        </p:nvSpPr>
        <p:spPr>
          <a:xfrm>
            <a:off x="323596" y="692696"/>
            <a:ext cx="8027988" cy="914400"/>
          </a:xfrm>
          <a:prstGeom prst="rect">
            <a:avLst/>
          </a:prstGeom>
        </p:spPr>
        <p:txBody>
          <a:bodyPr>
            <a:noAutofit/>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altLang="de-DE" sz="2110" dirty="0">
                <a:latin typeface="TheSans C4s Bold" panose="020B0702050302020203" pitchFamily="34" charset="0"/>
              </a:rPr>
              <a:t>Bruttolohn- und Gehaltssumme je Beschäftigten</a:t>
            </a:r>
          </a:p>
          <a:p>
            <a:pPr defTabSz="914400"/>
            <a:r>
              <a:rPr lang="de-DE" altLang="de-DE" sz="1600" dirty="0">
                <a:latin typeface="TheSans C4s Bold" panose="020B0702050302020203" pitchFamily="34" charset="0"/>
              </a:rPr>
              <a:t>(Veränderung in %)</a:t>
            </a:r>
            <a:br>
              <a:rPr lang="de-DE" altLang="de-DE" sz="2110" dirty="0">
                <a:latin typeface="TheSans C4s Bold" panose="020B0702050302020203" pitchFamily="34" charset="0"/>
              </a:rPr>
            </a:br>
            <a:r>
              <a:rPr lang="de-DE" altLang="de-DE" sz="1600" dirty="0">
                <a:latin typeface="TheSans C4s Bold" panose="020B0702050302020203" pitchFamily="34" charset="0"/>
              </a:rPr>
              <a:t>Chemisch-pharmazeutische Industrie - Deutschland</a:t>
            </a:r>
          </a:p>
        </p:txBody>
      </p:sp>
      <p:sp>
        <p:nvSpPr>
          <p:cNvPr id="5" name="Text Box 4">
            <a:extLst>
              <a:ext uri="{FF2B5EF4-FFF2-40B4-BE49-F238E27FC236}">
                <a16:creationId xmlns:a16="http://schemas.microsoft.com/office/drawing/2014/main" id="{E70F3A69-63C3-43EE-B45F-F5AF92570268}"/>
              </a:ext>
            </a:extLst>
          </p:cNvPr>
          <p:cNvSpPr txBox="1">
            <a:spLocks noChangeArrowheads="1"/>
          </p:cNvSpPr>
          <p:nvPr/>
        </p:nvSpPr>
        <p:spPr bwMode="auto">
          <a:xfrm>
            <a:off x="4644008" y="6136853"/>
            <a:ext cx="45013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1000" dirty="0">
                <a:latin typeface="TheSans C4s Plain" panose="020B0502050302020203" pitchFamily="34" charset="0"/>
              </a:rPr>
              <a:t>Quelle: Statistisches Bundesamt und eigene Berechnungen</a:t>
            </a:r>
          </a:p>
        </p:txBody>
      </p:sp>
      <p:graphicFrame>
        <p:nvGraphicFramePr>
          <p:cNvPr id="6" name="Diagramm 5">
            <a:extLst>
              <a:ext uri="{FF2B5EF4-FFF2-40B4-BE49-F238E27FC236}">
                <a16:creationId xmlns:a16="http://schemas.microsoft.com/office/drawing/2014/main" id="{D6AB4144-726B-45DF-AFD0-F08D87151A55}"/>
              </a:ext>
            </a:extLst>
          </p:cNvPr>
          <p:cNvGraphicFramePr>
            <a:graphicFrameLocks/>
          </p:cNvGraphicFramePr>
          <p:nvPr>
            <p:extLst>
              <p:ext uri="{D42A27DB-BD31-4B8C-83A1-F6EECF244321}">
                <p14:modId xmlns:p14="http://schemas.microsoft.com/office/powerpoint/2010/main" val="1868047826"/>
              </p:ext>
            </p:extLst>
          </p:nvPr>
        </p:nvGraphicFramePr>
        <p:xfrm>
          <a:off x="323596" y="1607096"/>
          <a:ext cx="8027988" cy="333407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B723D621-8180-406A-874A-27D704C8258D}"/>
              </a:ext>
            </a:extLst>
          </p:cNvPr>
          <p:cNvSpPr txBox="1"/>
          <p:nvPr/>
        </p:nvSpPr>
        <p:spPr>
          <a:xfrm>
            <a:off x="611561" y="4941168"/>
            <a:ext cx="7776864" cy="1754326"/>
          </a:xfrm>
          <a:prstGeom prst="rect">
            <a:avLst/>
          </a:prstGeom>
          <a:noFill/>
        </p:spPr>
        <p:txBody>
          <a:bodyPr wrap="square" rtlCol="0">
            <a:spAutoFit/>
          </a:bodyPr>
          <a:lstStyle/>
          <a:p>
            <a:pPr marL="285750" indent="-285750">
              <a:buFont typeface="Arial" panose="020B0604020202020204" pitchFamily="34" charset="0"/>
              <a:buChar char="•"/>
            </a:pPr>
            <a:r>
              <a:rPr lang="de-DE" sz="1300" dirty="0">
                <a:latin typeface="TheSans C4s Plain" panose="020B0502050302020203" pitchFamily="34" charset="0"/>
              </a:rPr>
              <a:t>Die Reduzierung von 1 % der Bruttolohn- und Gehaltssumme von 2019 zu 2020, trotz der Erhöhung der tariflichen Entgelte von 1,5 %, ist auf folgende Einflüsse zurückzuführen: </a:t>
            </a:r>
          </a:p>
          <a:p>
            <a:pPr marL="542925" lvl="1" indent="-277813">
              <a:buFont typeface="TheSans C4s Plain" panose="020B0502050302020203" pitchFamily="34" charset="0"/>
              <a:buChar char="⇨"/>
            </a:pPr>
            <a:r>
              <a:rPr lang="de-DE" sz="1300" dirty="0">
                <a:latin typeface="TheSans C4s Plain" panose="020B0502050302020203" pitchFamily="34" charset="0"/>
              </a:rPr>
              <a:t>Reduzierung der übertariflichen Leistungen in den Unternehmen – Boni-Zahlungen </a:t>
            </a:r>
          </a:p>
          <a:p>
            <a:pPr marL="542925" lvl="1" indent="-277813">
              <a:buFont typeface="TheSans C4s Plain" panose="020B0502050302020203" pitchFamily="34" charset="0"/>
              <a:buChar char="⇨"/>
            </a:pPr>
            <a:r>
              <a:rPr lang="de-DE" sz="1300" dirty="0">
                <a:latin typeface="TheSans C4s Plain" panose="020B0502050302020203" pitchFamily="34" charset="0"/>
              </a:rPr>
              <a:t>Nutzung von Öffnungsklauseln während der Corona-Pandemie </a:t>
            </a:r>
          </a:p>
          <a:p>
            <a:pPr marL="542925" lvl="1" indent="-277813">
              <a:buFont typeface="TheSans C4s Plain" panose="020B0502050302020203" pitchFamily="34" charset="0"/>
              <a:buChar char="⇨"/>
            </a:pPr>
            <a:r>
              <a:rPr lang="de-DE" sz="1300" dirty="0">
                <a:latin typeface="TheSans C4s Plain" panose="020B0502050302020203" pitchFamily="34" charset="0"/>
              </a:rPr>
              <a:t>Nutzung der arbeitsmarktpolitischen Instrumente – Kurzarbeit </a:t>
            </a:r>
          </a:p>
          <a:p>
            <a:pPr marL="542925" lvl="1" indent="-277813">
              <a:buFont typeface="TheSans C4s Plain" panose="020B0502050302020203" pitchFamily="34" charset="0"/>
              <a:buChar char="⇨"/>
            </a:pPr>
            <a:r>
              <a:rPr lang="de-DE" sz="1300" dirty="0">
                <a:latin typeface="TheSans C4s Plain" panose="020B0502050302020203" pitchFamily="34" charset="0"/>
              </a:rPr>
              <a:t>Im geringen Umfang Neueinstellungen in niedrigen Entgeltbereichen </a:t>
            </a:r>
          </a:p>
          <a:p>
            <a:pPr marL="742950" lvl="1" indent="-285750">
              <a:buFont typeface="Arial" panose="020B0604020202020204" pitchFamily="34" charset="0"/>
              <a:buChar char="•"/>
            </a:pPr>
            <a:endParaRPr lang="de-DE" sz="1200" dirty="0">
              <a:latin typeface="TheSans C4s Plain" panose="020B0502050302020203" pitchFamily="34" charset="0"/>
            </a:endParaRPr>
          </a:p>
          <a:p>
            <a:pPr marL="285750" indent="-285750">
              <a:buFont typeface="Arial" panose="020B0604020202020204" pitchFamily="34" charset="0"/>
              <a:buChar char="•"/>
            </a:pPr>
            <a:endParaRPr lang="de-DE" dirty="0">
              <a:latin typeface="TheSans C4s Plain" panose="020B0502050302020203" pitchFamily="34" charset="0"/>
            </a:endParaRPr>
          </a:p>
        </p:txBody>
      </p:sp>
    </p:spTree>
    <p:extLst>
      <p:ext uri="{BB962C8B-B14F-4D97-AF65-F5344CB8AC3E}">
        <p14:creationId xmlns:p14="http://schemas.microsoft.com/office/powerpoint/2010/main" val="327889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AA64A670-5CCD-425E-8D0A-192D29D0F09C}"/>
              </a:ext>
            </a:extLst>
          </p:cNvPr>
          <p:cNvGraphicFramePr>
            <a:graphicFrameLocks/>
          </p:cNvGraphicFramePr>
          <p:nvPr>
            <p:extLst>
              <p:ext uri="{D42A27DB-BD31-4B8C-83A1-F6EECF244321}">
                <p14:modId xmlns:p14="http://schemas.microsoft.com/office/powerpoint/2010/main" val="3992510409"/>
              </p:ext>
            </p:extLst>
          </p:nvPr>
        </p:nvGraphicFramePr>
        <p:xfrm>
          <a:off x="313114" y="1916832"/>
          <a:ext cx="803847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DF433677-AF0A-42E3-97D7-833F9D3EDB11}"/>
              </a:ext>
            </a:extLst>
          </p:cNvPr>
          <p:cNvSpPr txBox="1">
            <a:spLocks/>
          </p:cNvSpPr>
          <p:nvPr/>
        </p:nvSpPr>
        <p:spPr>
          <a:xfrm>
            <a:off x="323596" y="692696"/>
            <a:ext cx="8027988" cy="914400"/>
          </a:xfrm>
          <a:prstGeom prst="rect">
            <a:avLst/>
          </a:prstGeom>
        </p:spPr>
        <p:txBody>
          <a:bodyPr>
            <a:noAutofit/>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altLang="de-DE" sz="2110" dirty="0">
                <a:latin typeface="TheSans C4s Bold" panose="020B0702050302020203" pitchFamily="34" charset="0"/>
              </a:rPr>
              <a:t>Bruttolohn- und Gehaltssumme je Beschäftigten</a:t>
            </a:r>
          </a:p>
          <a:p>
            <a:pPr defTabSz="914400"/>
            <a:r>
              <a:rPr lang="de-DE" altLang="de-DE" sz="1600" dirty="0">
                <a:latin typeface="TheSans C4s Bold" panose="020B0702050302020203" pitchFamily="34" charset="0"/>
              </a:rPr>
              <a:t>(Veränderung in %)</a:t>
            </a:r>
            <a:br>
              <a:rPr lang="de-DE" altLang="de-DE" sz="2110" dirty="0">
                <a:latin typeface="TheSans C4s Bold" panose="020B0702050302020203" pitchFamily="34" charset="0"/>
              </a:rPr>
            </a:br>
            <a:r>
              <a:rPr lang="de-DE" altLang="de-DE" sz="1600" dirty="0">
                <a:latin typeface="TheSans C4s Bold" panose="020B0702050302020203" pitchFamily="34" charset="0"/>
              </a:rPr>
              <a:t>Chemische Industrie - Deutschland</a:t>
            </a:r>
          </a:p>
        </p:txBody>
      </p:sp>
      <p:sp>
        <p:nvSpPr>
          <p:cNvPr id="5" name="Text Box 4">
            <a:extLst>
              <a:ext uri="{FF2B5EF4-FFF2-40B4-BE49-F238E27FC236}">
                <a16:creationId xmlns:a16="http://schemas.microsoft.com/office/drawing/2014/main" id="{E70F3A69-63C3-43EE-B45F-F5AF92570268}"/>
              </a:ext>
            </a:extLst>
          </p:cNvPr>
          <p:cNvSpPr txBox="1">
            <a:spLocks noChangeArrowheads="1"/>
          </p:cNvSpPr>
          <p:nvPr/>
        </p:nvSpPr>
        <p:spPr bwMode="auto">
          <a:xfrm>
            <a:off x="4644008" y="6136853"/>
            <a:ext cx="45013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1000" dirty="0">
                <a:latin typeface="TheSans C4s Plain" panose="020B0502050302020203" pitchFamily="34" charset="0"/>
              </a:rPr>
              <a:t>Quelle: Statistisches Bundesamt und eigene Berechnungen</a:t>
            </a:r>
          </a:p>
        </p:txBody>
      </p:sp>
    </p:spTree>
    <p:extLst>
      <p:ext uri="{BB962C8B-B14F-4D97-AF65-F5344CB8AC3E}">
        <p14:creationId xmlns:p14="http://schemas.microsoft.com/office/powerpoint/2010/main" val="176934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F433677-AF0A-42E3-97D7-833F9D3EDB11}"/>
              </a:ext>
            </a:extLst>
          </p:cNvPr>
          <p:cNvSpPr txBox="1">
            <a:spLocks/>
          </p:cNvSpPr>
          <p:nvPr/>
        </p:nvSpPr>
        <p:spPr>
          <a:xfrm>
            <a:off x="323596" y="692696"/>
            <a:ext cx="8027988" cy="914400"/>
          </a:xfrm>
          <a:prstGeom prst="rect">
            <a:avLst/>
          </a:prstGeom>
        </p:spPr>
        <p:txBody>
          <a:bodyPr>
            <a:noAutofit/>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altLang="de-DE" sz="2110" dirty="0">
                <a:latin typeface="TheSans C4s Bold" panose="020B0702050302020203" pitchFamily="34" charset="0"/>
              </a:rPr>
              <a:t>Bruttolohn- und Gehaltssumme je Beschäftigten</a:t>
            </a:r>
          </a:p>
          <a:p>
            <a:pPr defTabSz="914400"/>
            <a:r>
              <a:rPr lang="de-DE" altLang="de-DE" sz="1600" dirty="0">
                <a:latin typeface="TheSans C4s Bold" panose="020B0702050302020203" pitchFamily="34" charset="0"/>
              </a:rPr>
              <a:t>(Veränderung in %)</a:t>
            </a:r>
            <a:br>
              <a:rPr lang="de-DE" altLang="de-DE" sz="2110" dirty="0">
                <a:latin typeface="TheSans C4s Bold" panose="020B0702050302020203" pitchFamily="34" charset="0"/>
              </a:rPr>
            </a:br>
            <a:r>
              <a:rPr lang="de-DE" altLang="de-DE" sz="1600" dirty="0">
                <a:latin typeface="TheSans C4s Bold" panose="020B0702050302020203" pitchFamily="34" charset="0"/>
              </a:rPr>
              <a:t>Pharmazeutische Industrie - Deutschland</a:t>
            </a:r>
          </a:p>
        </p:txBody>
      </p:sp>
      <p:sp>
        <p:nvSpPr>
          <p:cNvPr id="5" name="Text Box 4">
            <a:extLst>
              <a:ext uri="{FF2B5EF4-FFF2-40B4-BE49-F238E27FC236}">
                <a16:creationId xmlns:a16="http://schemas.microsoft.com/office/drawing/2014/main" id="{E70F3A69-63C3-43EE-B45F-F5AF92570268}"/>
              </a:ext>
            </a:extLst>
          </p:cNvPr>
          <p:cNvSpPr txBox="1">
            <a:spLocks noChangeArrowheads="1"/>
          </p:cNvSpPr>
          <p:nvPr/>
        </p:nvSpPr>
        <p:spPr bwMode="auto">
          <a:xfrm>
            <a:off x="4644008" y="6136853"/>
            <a:ext cx="450133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1000" dirty="0">
                <a:latin typeface="TheSans C4s Plain" panose="020B0502050302020203" pitchFamily="34" charset="0"/>
              </a:rPr>
              <a:t>Quelle: Statistisches Bundesamt und eigene Berechnungen</a:t>
            </a:r>
          </a:p>
        </p:txBody>
      </p:sp>
      <p:graphicFrame>
        <p:nvGraphicFramePr>
          <p:cNvPr id="6" name="Diagramm 5">
            <a:extLst>
              <a:ext uri="{FF2B5EF4-FFF2-40B4-BE49-F238E27FC236}">
                <a16:creationId xmlns:a16="http://schemas.microsoft.com/office/drawing/2014/main" id="{4779DEC9-E5D1-4820-A96C-91983E53FDED}"/>
              </a:ext>
            </a:extLst>
          </p:cNvPr>
          <p:cNvGraphicFramePr>
            <a:graphicFrameLocks/>
          </p:cNvGraphicFramePr>
          <p:nvPr>
            <p:extLst>
              <p:ext uri="{D42A27DB-BD31-4B8C-83A1-F6EECF244321}">
                <p14:modId xmlns:p14="http://schemas.microsoft.com/office/powerpoint/2010/main" val="2825352694"/>
              </p:ext>
            </p:extLst>
          </p:nvPr>
        </p:nvGraphicFramePr>
        <p:xfrm>
          <a:off x="205442" y="1652741"/>
          <a:ext cx="8254990" cy="4368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8946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129948" y="6136853"/>
            <a:ext cx="3024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spcBef>
                <a:spcPct val="50000"/>
              </a:spcBef>
            </a:pPr>
            <a:r>
              <a:rPr lang="de-DE" altLang="de-DE" sz="1000" dirty="0">
                <a:latin typeface="TheSans C4s Plain" panose="020B0502050302020203" pitchFamily="34" charset="0"/>
              </a:rPr>
              <a:t>Quelle: Statistisches Bundesamt</a:t>
            </a:r>
          </a:p>
        </p:txBody>
      </p:sp>
      <p:sp>
        <p:nvSpPr>
          <p:cNvPr id="6" name="Rectangle 2"/>
          <p:cNvSpPr>
            <a:spLocks noGrp="1"/>
          </p:cNvSpPr>
          <p:nvPr>
            <p:ph type="title" idx="4294967295"/>
          </p:nvPr>
        </p:nvSpPr>
        <p:spPr>
          <a:xfrm>
            <a:off x="341180" y="692696"/>
            <a:ext cx="8027988" cy="914400"/>
          </a:xfrm>
          <a:prstGeom prst="rect">
            <a:avLst/>
          </a:prstGeom>
        </p:spPr>
        <p:txBody>
          <a:bodyPr>
            <a:noAutofit/>
          </a:bodyPr>
          <a:lstStyle/>
          <a:p>
            <a:pPr eaLnBrk="1" hangingPunct="1"/>
            <a:r>
              <a:rPr lang="de-DE" altLang="de-DE" sz="2110" dirty="0">
                <a:latin typeface="TheSans C4s Bold" panose="020B0702050302020203" pitchFamily="34" charset="0"/>
              </a:rPr>
              <a:t>Index der Erzeugerpreise   </a:t>
            </a:r>
            <a:br>
              <a:rPr lang="de-DE" altLang="de-DE" sz="2110" dirty="0">
                <a:latin typeface="TheSans C4s Bold" panose="020B0702050302020203" pitchFamily="34" charset="0"/>
              </a:rPr>
            </a:br>
            <a:r>
              <a:rPr lang="de-DE" altLang="de-DE" sz="1600" dirty="0">
                <a:latin typeface="TheSans C4s Bold" panose="020B0702050302020203" pitchFamily="34" charset="0"/>
              </a:rPr>
              <a:t>Chemische Industrie - Deutschland</a:t>
            </a:r>
            <a:br>
              <a:rPr lang="de-DE" altLang="de-DE" sz="1600" dirty="0">
                <a:latin typeface="TheSans C4s Bold" panose="020B0702050302020203" pitchFamily="34" charset="0"/>
              </a:rPr>
            </a:br>
            <a:endParaRPr lang="de-DE" altLang="de-DE" sz="1600" dirty="0">
              <a:latin typeface="TheSans C4s Bold" panose="020B0702050302020203" pitchFamily="34" charset="0"/>
            </a:endParaRPr>
          </a:p>
        </p:txBody>
      </p:sp>
      <p:graphicFrame>
        <p:nvGraphicFramePr>
          <p:cNvPr id="5" name="Diagramm 4">
            <a:extLst>
              <a:ext uri="{FF2B5EF4-FFF2-40B4-BE49-F238E27FC236}">
                <a16:creationId xmlns:a16="http://schemas.microsoft.com/office/drawing/2014/main" id="{00000000-0008-0000-0C00-00001E040100}"/>
              </a:ext>
            </a:extLst>
          </p:cNvPr>
          <p:cNvGraphicFramePr>
            <a:graphicFrameLocks/>
          </p:cNvGraphicFramePr>
          <p:nvPr>
            <p:extLst>
              <p:ext uri="{D42A27DB-BD31-4B8C-83A1-F6EECF244321}">
                <p14:modId xmlns:p14="http://schemas.microsoft.com/office/powerpoint/2010/main" val="1544423954"/>
              </p:ext>
            </p:extLst>
          </p:nvPr>
        </p:nvGraphicFramePr>
        <p:xfrm>
          <a:off x="469919" y="1484784"/>
          <a:ext cx="7992888"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21E96761-095D-428B-BF05-49B0CA173AF4}"/>
              </a:ext>
            </a:extLst>
          </p:cNvPr>
          <p:cNvSpPr txBox="1"/>
          <p:nvPr/>
        </p:nvSpPr>
        <p:spPr>
          <a:xfrm>
            <a:off x="627823" y="4797152"/>
            <a:ext cx="7920880" cy="954107"/>
          </a:xfrm>
          <a:prstGeom prst="rect">
            <a:avLst/>
          </a:prstGeom>
          <a:noFill/>
        </p:spPr>
        <p:txBody>
          <a:bodyPr wrap="square" rtlCol="0">
            <a:spAutoFit/>
          </a:bodyPr>
          <a:lstStyle/>
          <a:p>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Die Erzeugerpreise 2020 liegen deutlich unter dem Vorjahresniveau. </a:t>
            </a:r>
          </a:p>
          <a:p>
            <a:pPr marL="285750" indent="-285750">
              <a:buFont typeface="Arial" panose="020B0604020202020204" pitchFamily="34" charset="0"/>
              <a:buChar char="•"/>
            </a:pPr>
            <a:endParaRPr lang="de-DE" sz="1400" dirty="0">
              <a:latin typeface="TheSans C4s Plain" panose="020B0502050302020203" pitchFamily="34" charset="0"/>
            </a:endParaRPr>
          </a:p>
          <a:p>
            <a:pPr marL="285750" indent="-285750">
              <a:buFont typeface="Arial" panose="020B0604020202020204" pitchFamily="34" charset="0"/>
              <a:buChar char="•"/>
            </a:pPr>
            <a:r>
              <a:rPr lang="de-DE" sz="1400" dirty="0">
                <a:latin typeface="TheSans C4s Plain" panose="020B0502050302020203" pitchFamily="34" charset="0"/>
              </a:rPr>
              <a:t>Im letzten Quartal 2020 stiegen die Preise dagegen wieder leicht an. </a:t>
            </a:r>
          </a:p>
        </p:txBody>
      </p:sp>
    </p:spTree>
    <p:extLst>
      <p:ext uri="{BB962C8B-B14F-4D97-AF65-F5344CB8AC3E}">
        <p14:creationId xmlns:p14="http://schemas.microsoft.com/office/powerpoint/2010/main" val="568837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53729" y="692696"/>
            <a:ext cx="8027988" cy="914400"/>
          </a:xfrm>
          <a:prstGeom prst="rect">
            <a:avLst/>
          </a:prstGeom>
        </p:spPr>
        <p:txBody>
          <a:bodyPr/>
          <a:lstStyle/>
          <a:p>
            <a:r>
              <a:rPr lang="de-DE" sz="2110" dirty="0">
                <a:latin typeface="TheSans C4s Bold" panose="020B0702050302020203" pitchFamily="34" charset="0"/>
                <a:cs typeface="Arial" panose="020B0604020202020204" pitchFamily="34" charset="0"/>
              </a:rPr>
              <a:t>Index der Erzeugerpreise</a:t>
            </a:r>
            <a:br>
              <a:rPr lang="de-DE" sz="2110" dirty="0">
                <a:latin typeface="TheSans C4s Bold" panose="020B0702050302020203" pitchFamily="34" charset="0"/>
                <a:cs typeface="Arial" panose="020B0604020202020204" pitchFamily="34" charset="0"/>
              </a:rPr>
            </a:br>
            <a:r>
              <a:rPr lang="de-DE" sz="1600" dirty="0">
                <a:latin typeface="TheSans C4s Bold" panose="020B0702050302020203" pitchFamily="34" charset="0"/>
                <a:cs typeface="Arial" panose="020B0604020202020204" pitchFamily="34" charset="0"/>
              </a:rPr>
              <a:t>Pharmazeutische Erzeugnisse - Deutschland</a:t>
            </a:r>
            <a:endParaRPr lang="de-DE" sz="1600" dirty="0">
              <a:latin typeface="TheSans C4s Bold" panose="020B0702050302020203" pitchFamily="34" charset="0"/>
            </a:endParaRPr>
          </a:p>
        </p:txBody>
      </p:sp>
      <p:sp>
        <p:nvSpPr>
          <p:cNvPr id="5" name="Text Box 1"/>
          <p:cNvSpPr txBox="1">
            <a:spLocks noChangeArrowheads="1"/>
          </p:cNvSpPr>
          <p:nvPr/>
        </p:nvSpPr>
        <p:spPr bwMode="auto">
          <a:xfrm>
            <a:off x="7020272" y="6165304"/>
            <a:ext cx="2334647" cy="15051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800" b="0" i="0" u="none" strike="noStrike" baseline="0" dirty="0">
                <a:solidFill>
                  <a:srgbClr val="000000"/>
                </a:solidFill>
                <a:latin typeface="TheSans C4s Plain" panose="020B0502050302020203" pitchFamily="34" charset="0"/>
                <a:cs typeface="Arial"/>
              </a:rPr>
              <a:t>Quelle: Statistisches Bundesamt</a:t>
            </a:r>
          </a:p>
        </p:txBody>
      </p:sp>
      <p:graphicFrame>
        <p:nvGraphicFramePr>
          <p:cNvPr id="6" name="Diagramm 5">
            <a:extLst>
              <a:ext uri="{FF2B5EF4-FFF2-40B4-BE49-F238E27FC236}">
                <a16:creationId xmlns:a16="http://schemas.microsoft.com/office/drawing/2014/main" id="{00000000-0008-0000-0C00-000002B00000}"/>
              </a:ext>
            </a:extLst>
          </p:cNvPr>
          <p:cNvGraphicFramePr>
            <a:graphicFrameLocks/>
          </p:cNvGraphicFramePr>
          <p:nvPr>
            <p:extLst>
              <p:ext uri="{D42A27DB-BD31-4B8C-83A1-F6EECF244321}">
                <p14:modId xmlns:p14="http://schemas.microsoft.com/office/powerpoint/2010/main" val="4006971753"/>
              </p:ext>
            </p:extLst>
          </p:nvPr>
        </p:nvGraphicFramePr>
        <p:xfrm>
          <a:off x="509990" y="1308343"/>
          <a:ext cx="7992888" cy="35648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29B6D19C-7AB9-4412-BFDF-C76A27D9BC94}"/>
              </a:ext>
            </a:extLst>
          </p:cNvPr>
          <p:cNvSpPr txBox="1"/>
          <p:nvPr/>
        </p:nvSpPr>
        <p:spPr>
          <a:xfrm>
            <a:off x="678584" y="4769241"/>
            <a:ext cx="7848872" cy="1546577"/>
          </a:xfrm>
          <a:prstGeom prst="rect">
            <a:avLst/>
          </a:prstGeom>
          <a:noFill/>
        </p:spPr>
        <p:txBody>
          <a:bodyPr wrap="square" rtlCol="0">
            <a:spAutoFit/>
          </a:bodyPr>
          <a:lstStyle/>
          <a:p>
            <a:pPr marL="285750" indent="-285750" algn="l">
              <a:buFont typeface="Arial" panose="020B0604020202020204" pitchFamily="34" charset="0"/>
              <a:buChar char="•"/>
            </a:pPr>
            <a:r>
              <a:rPr lang="de-DE" sz="1400" dirty="0">
                <a:latin typeface="TheSans C4s Plain" panose="020B0502050302020203" pitchFamily="34" charset="0"/>
              </a:rPr>
              <a:t>Die Absatzpreise für pharmazeutische Erzeugnisse sind im Durchschnitt der verschiedenen Segmente – Grundstoffe und Spezialitäten – in den letzten Jahren kontinuierlich gestiegen. Für eine exportorientierte Branche wie die pharmazeutische Industrie kann der Anstieg dieses Indikators Beleg für die Attraktivität der Produkte sein, aber auch eine kritische Entwicklung zeigen, sofern dahinter höhere Herstellkosten stehen, die die Wettbewerbsfähigkeit beeinträchtigen.</a:t>
            </a:r>
          </a:p>
          <a:p>
            <a:pPr algn="l"/>
            <a:endParaRPr lang="de-DE" sz="1050" dirty="0"/>
          </a:p>
        </p:txBody>
      </p:sp>
    </p:spTree>
    <p:extLst>
      <p:ext uri="{BB962C8B-B14F-4D97-AF65-F5344CB8AC3E}">
        <p14:creationId xmlns:p14="http://schemas.microsoft.com/office/powerpoint/2010/main" val="345130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9"/>
          <p:cNvSpPr>
            <a:spLocks noGrp="1"/>
          </p:cNvSpPr>
          <p:nvPr>
            <p:ph type="title" idx="4294967295"/>
          </p:nvPr>
        </p:nvSpPr>
        <p:spPr>
          <a:xfrm>
            <a:off x="338056" y="656692"/>
            <a:ext cx="8029575" cy="648072"/>
          </a:xfrm>
          <a:prstGeom prst="rect">
            <a:avLst/>
          </a:prstGeom>
        </p:spPr>
        <p:txBody>
          <a:bodyPr>
            <a:noAutofit/>
          </a:bodyPr>
          <a:lstStyle/>
          <a:p>
            <a:pPr>
              <a:spcAft>
                <a:spcPts val="600"/>
              </a:spcAft>
            </a:pPr>
            <a:r>
              <a:rPr lang="de-DE" altLang="de-DE" sz="2110" dirty="0">
                <a:latin typeface="TheSans C4s Bold" panose="020B0702050302020203" pitchFamily="34" charset="0"/>
                <a:cs typeface="Arial" panose="020B0604020202020204" pitchFamily="34" charset="0"/>
              </a:rPr>
              <a:t>KEY FACTS - 2020</a:t>
            </a:r>
            <a:endParaRPr lang="de-DE" altLang="de-DE" sz="1600" dirty="0">
              <a:latin typeface="TheSans C4s Bold" panose="020B0702050302020203" pitchFamily="34" charset="0"/>
              <a:cs typeface="Arial" panose="020B0604020202020204" pitchFamily="34" charset="0"/>
            </a:endParaRPr>
          </a:p>
        </p:txBody>
      </p:sp>
      <p:pic>
        <p:nvPicPr>
          <p:cNvPr id="3" name="Grafik 2">
            <a:extLst>
              <a:ext uri="{FF2B5EF4-FFF2-40B4-BE49-F238E27FC236}">
                <a16:creationId xmlns:a16="http://schemas.microsoft.com/office/drawing/2014/main" id="{0BEF38AD-1FC4-4508-B8D7-5582B5AFF188}"/>
              </a:ext>
            </a:extLst>
          </p:cNvPr>
          <p:cNvPicPr>
            <a:picLocks noChangeAspect="1"/>
          </p:cNvPicPr>
          <p:nvPr/>
        </p:nvPicPr>
        <p:blipFill>
          <a:blip r:embed="rId3"/>
          <a:stretch>
            <a:fillRect/>
          </a:stretch>
        </p:blipFill>
        <p:spPr>
          <a:xfrm>
            <a:off x="950776" y="3451777"/>
            <a:ext cx="1625824" cy="1510690"/>
          </a:xfrm>
          <a:prstGeom prst="rect">
            <a:avLst/>
          </a:prstGeom>
        </p:spPr>
      </p:pic>
      <p:pic>
        <p:nvPicPr>
          <p:cNvPr id="6" name="Grafik 5">
            <a:extLst>
              <a:ext uri="{FF2B5EF4-FFF2-40B4-BE49-F238E27FC236}">
                <a16:creationId xmlns:a16="http://schemas.microsoft.com/office/drawing/2014/main" id="{1EF41BD3-C13B-4399-AAF8-C53842290C50}"/>
              </a:ext>
            </a:extLst>
          </p:cNvPr>
          <p:cNvPicPr>
            <a:picLocks noChangeAspect="1"/>
          </p:cNvPicPr>
          <p:nvPr/>
        </p:nvPicPr>
        <p:blipFill>
          <a:blip r:embed="rId4"/>
          <a:stretch>
            <a:fillRect/>
          </a:stretch>
        </p:blipFill>
        <p:spPr>
          <a:xfrm>
            <a:off x="508856" y="1319528"/>
            <a:ext cx="1341448" cy="1245376"/>
          </a:xfrm>
          <a:prstGeom prst="rect">
            <a:avLst/>
          </a:prstGeom>
        </p:spPr>
      </p:pic>
      <p:pic>
        <p:nvPicPr>
          <p:cNvPr id="8" name="Grafik 7">
            <a:extLst>
              <a:ext uri="{FF2B5EF4-FFF2-40B4-BE49-F238E27FC236}">
                <a16:creationId xmlns:a16="http://schemas.microsoft.com/office/drawing/2014/main" id="{299517D1-6AEF-4601-BC46-59783CE0386E}"/>
              </a:ext>
            </a:extLst>
          </p:cNvPr>
          <p:cNvPicPr>
            <a:picLocks noChangeAspect="1"/>
          </p:cNvPicPr>
          <p:nvPr/>
        </p:nvPicPr>
        <p:blipFill>
          <a:blip r:embed="rId5"/>
          <a:stretch>
            <a:fillRect/>
          </a:stretch>
        </p:blipFill>
        <p:spPr>
          <a:xfrm>
            <a:off x="6931288" y="2038446"/>
            <a:ext cx="1330095" cy="1390554"/>
          </a:xfrm>
          <a:prstGeom prst="rect">
            <a:avLst/>
          </a:prstGeom>
        </p:spPr>
      </p:pic>
      <p:pic>
        <p:nvPicPr>
          <p:cNvPr id="12" name="Grafik 11">
            <a:extLst>
              <a:ext uri="{FF2B5EF4-FFF2-40B4-BE49-F238E27FC236}">
                <a16:creationId xmlns:a16="http://schemas.microsoft.com/office/drawing/2014/main" id="{488155B8-2FEF-4F6B-8887-E59A0FCCDAE6}"/>
              </a:ext>
            </a:extLst>
          </p:cNvPr>
          <p:cNvPicPr>
            <a:picLocks noChangeAspect="1"/>
          </p:cNvPicPr>
          <p:nvPr/>
        </p:nvPicPr>
        <p:blipFill>
          <a:blip r:embed="rId6"/>
          <a:stretch>
            <a:fillRect/>
          </a:stretch>
        </p:blipFill>
        <p:spPr>
          <a:xfrm>
            <a:off x="6931288" y="4897042"/>
            <a:ext cx="1140536" cy="1153497"/>
          </a:xfrm>
          <a:prstGeom prst="rect">
            <a:avLst/>
          </a:prstGeom>
        </p:spPr>
      </p:pic>
      <p:sp>
        <p:nvSpPr>
          <p:cNvPr id="17" name="Textfeld 16">
            <a:extLst>
              <a:ext uri="{FF2B5EF4-FFF2-40B4-BE49-F238E27FC236}">
                <a16:creationId xmlns:a16="http://schemas.microsoft.com/office/drawing/2014/main" id="{D805A783-7AC0-4293-A0F9-4D3C46FFFD1F}"/>
              </a:ext>
            </a:extLst>
          </p:cNvPr>
          <p:cNvSpPr txBox="1"/>
          <p:nvPr/>
        </p:nvSpPr>
        <p:spPr>
          <a:xfrm>
            <a:off x="2008268" y="1518189"/>
            <a:ext cx="2312955" cy="923330"/>
          </a:xfrm>
          <a:prstGeom prst="rect">
            <a:avLst/>
          </a:prstGeom>
          <a:noFill/>
        </p:spPr>
        <p:txBody>
          <a:bodyPr wrap="square" rtlCol="0">
            <a:spAutoFit/>
          </a:bodyPr>
          <a:lstStyle/>
          <a:p>
            <a:pPr algn="ctr"/>
            <a:r>
              <a:rPr lang="de-DE" b="1" dirty="0">
                <a:solidFill>
                  <a:srgbClr val="FF0000"/>
                </a:solidFill>
              </a:rPr>
              <a:t>439.184</a:t>
            </a:r>
            <a:r>
              <a:rPr lang="de-DE" dirty="0">
                <a:solidFill>
                  <a:srgbClr val="FF0000"/>
                </a:solidFill>
              </a:rPr>
              <a:t> </a:t>
            </a:r>
            <a:r>
              <a:rPr lang="de-DE" b="1" dirty="0"/>
              <a:t>Beschäftigte</a:t>
            </a:r>
            <a:r>
              <a:rPr lang="de-DE" dirty="0">
                <a:solidFill>
                  <a:schemeClr val="accent6"/>
                </a:solidFill>
              </a:rPr>
              <a:t> </a:t>
            </a:r>
          </a:p>
          <a:p>
            <a:pPr algn="ctr"/>
            <a:r>
              <a:rPr lang="de-DE" b="1" dirty="0">
                <a:solidFill>
                  <a:srgbClr val="FF0000"/>
                </a:solidFill>
              </a:rPr>
              <a:t>Minus</a:t>
            </a:r>
            <a:r>
              <a:rPr lang="de-DE" dirty="0">
                <a:solidFill>
                  <a:srgbClr val="FF0000"/>
                </a:solidFill>
              </a:rPr>
              <a:t> </a:t>
            </a:r>
            <a:r>
              <a:rPr lang="de-DE" b="1" dirty="0">
                <a:solidFill>
                  <a:srgbClr val="FF0000"/>
                </a:solidFill>
              </a:rPr>
              <a:t>0,3</a:t>
            </a:r>
            <a:r>
              <a:rPr lang="de-DE" dirty="0">
                <a:solidFill>
                  <a:srgbClr val="FF0000"/>
                </a:solidFill>
              </a:rPr>
              <a:t> </a:t>
            </a:r>
            <a:r>
              <a:rPr lang="de-DE" b="1" dirty="0"/>
              <a:t>Prozent</a:t>
            </a:r>
            <a:r>
              <a:rPr lang="de-DE" dirty="0">
                <a:solidFill>
                  <a:schemeClr val="accent6"/>
                </a:solidFill>
              </a:rPr>
              <a:t> </a:t>
            </a:r>
          </a:p>
        </p:txBody>
      </p:sp>
      <p:sp>
        <p:nvSpPr>
          <p:cNvPr id="16" name="Rechteck 15">
            <a:extLst>
              <a:ext uri="{FF2B5EF4-FFF2-40B4-BE49-F238E27FC236}">
                <a16:creationId xmlns:a16="http://schemas.microsoft.com/office/drawing/2014/main" id="{BE710206-BF5C-44EA-84BF-145CC2615938}"/>
              </a:ext>
            </a:extLst>
          </p:cNvPr>
          <p:cNvSpPr/>
          <p:nvPr/>
        </p:nvSpPr>
        <p:spPr>
          <a:xfrm>
            <a:off x="3432287" y="2775264"/>
            <a:ext cx="3570208" cy="646331"/>
          </a:xfrm>
          <a:prstGeom prst="rect">
            <a:avLst/>
          </a:prstGeom>
        </p:spPr>
        <p:txBody>
          <a:bodyPr wrap="none">
            <a:spAutoFit/>
          </a:bodyPr>
          <a:lstStyle/>
          <a:p>
            <a:pPr algn="ctr"/>
            <a:r>
              <a:rPr lang="de-DE" b="1" dirty="0"/>
              <a:t>Umsatz</a:t>
            </a:r>
            <a:r>
              <a:rPr lang="de-DE" b="1" dirty="0">
                <a:solidFill>
                  <a:srgbClr val="FF0000"/>
                </a:solidFill>
              </a:rPr>
              <a:t> 182,83 </a:t>
            </a:r>
            <a:r>
              <a:rPr lang="de-DE" b="1" dirty="0"/>
              <a:t>Milliarden Euro </a:t>
            </a:r>
          </a:p>
          <a:p>
            <a:pPr algn="ctr"/>
            <a:r>
              <a:rPr lang="de-DE" b="1" dirty="0"/>
              <a:t>Minus</a:t>
            </a:r>
            <a:r>
              <a:rPr lang="de-DE" dirty="0">
                <a:solidFill>
                  <a:srgbClr val="FF0000"/>
                </a:solidFill>
              </a:rPr>
              <a:t> </a:t>
            </a:r>
            <a:r>
              <a:rPr lang="de-DE" b="1" dirty="0">
                <a:solidFill>
                  <a:srgbClr val="FF0000"/>
                </a:solidFill>
              </a:rPr>
              <a:t>4,4 Prozent </a:t>
            </a:r>
          </a:p>
        </p:txBody>
      </p:sp>
      <p:sp>
        <p:nvSpPr>
          <p:cNvPr id="18" name="Rechteck 17">
            <a:extLst>
              <a:ext uri="{FF2B5EF4-FFF2-40B4-BE49-F238E27FC236}">
                <a16:creationId xmlns:a16="http://schemas.microsoft.com/office/drawing/2014/main" id="{35C8FA7C-2B77-475E-82CE-277F0844DF53}"/>
              </a:ext>
            </a:extLst>
          </p:cNvPr>
          <p:cNvSpPr/>
          <p:nvPr/>
        </p:nvSpPr>
        <p:spPr>
          <a:xfrm>
            <a:off x="1763688" y="3912019"/>
            <a:ext cx="3570208" cy="923330"/>
          </a:xfrm>
          <a:prstGeom prst="rect">
            <a:avLst/>
          </a:prstGeom>
        </p:spPr>
        <p:txBody>
          <a:bodyPr wrap="square">
            <a:spAutoFit/>
          </a:bodyPr>
          <a:lstStyle/>
          <a:p>
            <a:pPr algn="ctr"/>
            <a:r>
              <a:rPr lang="de-DE" dirty="0">
                <a:latin typeface="TheSans C4s Bold" panose="020B0702050302020203" pitchFamily="34" charset="0"/>
                <a:cs typeface="Arial" panose="020B0604020202020204" pitchFamily="34" charset="0"/>
              </a:rPr>
              <a:t>Die</a:t>
            </a:r>
            <a:r>
              <a:rPr lang="de-DE" dirty="0">
                <a:solidFill>
                  <a:srgbClr val="FF0000"/>
                </a:solidFill>
                <a:latin typeface="TheSans C4s Bold" panose="020B0702050302020203" pitchFamily="34" charset="0"/>
                <a:cs typeface="Arial" panose="020B0604020202020204" pitchFamily="34" charset="0"/>
              </a:rPr>
              <a:t> </a:t>
            </a:r>
            <a:r>
              <a:rPr lang="de-DE" dirty="0">
                <a:solidFill>
                  <a:schemeClr val="accent6"/>
                </a:solidFill>
                <a:latin typeface="TheSans C4s Bold" panose="020B0702050302020203" pitchFamily="34" charset="0"/>
                <a:cs typeface="Arial" panose="020B0604020202020204" pitchFamily="34" charset="0"/>
              </a:rPr>
              <a:t>Produktion </a:t>
            </a:r>
          </a:p>
          <a:p>
            <a:pPr algn="ctr"/>
            <a:r>
              <a:rPr lang="de-DE" dirty="0">
                <a:solidFill>
                  <a:schemeClr val="accent6"/>
                </a:solidFill>
                <a:latin typeface="TheSans C4s Bold" panose="020B0702050302020203" pitchFamily="34" charset="0"/>
                <a:cs typeface="Arial" panose="020B0604020202020204" pitchFamily="34" charset="0"/>
              </a:rPr>
              <a:t>zog</a:t>
            </a:r>
            <a:r>
              <a:rPr lang="de-DE" dirty="0">
                <a:solidFill>
                  <a:srgbClr val="FF0000"/>
                </a:solidFill>
                <a:latin typeface="TheSans C4s Bold" panose="020B0702050302020203" pitchFamily="34" charset="0"/>
                <a:cs typeface="Arial" panose="020B0604020202020204" pitchFamily="34" charset="0"/>
              </a:rPr>
              <a:t> </a:t>
            </a:r>
            <a:r>
              <a:rPr lang="de-DE" dirty="0">
                <a:latin typeface="TheSans C4s Bold" panose="020B0702050302020203" pitchFamily="34" charset="0"/>
                <a:cs typeface="Arial" panose="020B0604020202020204" pitchFamily="34" charset="0"/>
              </a:rPr>
              <a:t>in Q4 spürbar </a:t>
            </a:r>
            <a:r>
              <a:rPr lang="de-DE" dirty="0">
                <a:solidFill>
                  <a:schemeClr val="accent6"/>
                </a:solidFill>
                <a:latin typeface="TheSans C4s Bold" panose="020B0702050302020203" pitchFamily="34" charset="0"/>
                <a:cs typeface="Arial" panose="020B0604020202020204" pitchFamily="34" charset="0"/>
              </a:rPr>
              <a:t>an </a:t>
            </a:r>
          </a:p>
          <a:p>
            <a:pPr algn="ctr"/>
            <a:endParaRPr lang="de-DE" dirty="0">
              <a:solidFill>
                <a:schemeClr val="accent6"/>
              </a:solidFill>
            </a:endParaRPr>
          </a:p>
        </p:txBody>
      </p:sp>
      <p:sp>
        <p:nvSpPr>
          <p:cNvPr id="19" name="Rechteck 18">
            <a:extLst>
              <a:ext uri="{FF2B5EF4-FFF2-40B4-BE49-F238E27FC236}">
                <a16:creationId xmlns:a16="http://schemas.microsoft.com/office/drawing/2014/main" id="{F54B1F66-8F96-4F50-8D8E-31C8E748D293}"/>
              </a:ext>
            </a:extLst>
          </p:cNvPr>
          <p:cNvSpPr/>
          <p:nvPr/>
        </p:nvSpPr>
        <p:spPr>
          <a:xfrm>
            <a:off x="2771800" y="5180608"/>
            <a:ext cx="4042645" cy="646331"/>
          </a:xfrm>
          <a:prstGeom prst="rect">
            <a:avLst/>
          </a:prstGeom>
        </p:spPr>
        <p:txBody>
          <a:bodyPr wrap="none">
            <a:spAutoFit/>
          </a:bodyPr>
          <a:lstStyle/>
          <a:p>
            <a:pPr algn="ctr"/>
            <a:r>
              <a:rPr lang="de-DE" b="1" dirty="0"/>
              <a:t>2021: deutsche Wirtschaftsleistung</a:t>
            </a:r>
          </a:p>
          <a:p>
            <a:pPr algn="ctr"/>
            <a:r>
              <a:rPr lang="de-DE" b="1" dirty="0"/>
              <a:t>Plus</a:t>
            </a:r>
            <a:r>
              <a:rPr lang="de-DE" dirty="0"/>
              <a:t> </a:t>
            </a:r>
            <a:r>
              <a:rPr lang="de-DE" b="1" dirty="0">
                <a:solidFill>
                  <a:schemeClr val="accent6"/>
                </a:solidFill>
              </a:rPr>
              <a:t>3 - 4 Prozent </a:t>
            </a:r>
          </a:p>
        </p:txBody>
      </p:sp>
    </p:spTree>
    <p:extLst>
      <p:ext uri="{BB962C8B-B14F-4D97-AF65-F5344CB8AC3E}">
        <p14:creationId xmlns:p14="http://schemas.microsoft.com/office/powerpoint/2010/main" val="310508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9"/>
          <p:cNvSpPr>
            <a:spLocks noGrp="1"/>
          </p:cNvSpPr>
          <p:nvPr>
            <p:ph type="title" idx="4294967295"/>
          </p:nvPr>
        </p:nvSpPr>
        <p:spPr>
          <a:xfrm>
            <a:off x="338056" y="440231"/>
            <a:ext cx="8029575" cy="648072"/>
          </a:xfrm>
          <a:prstGeom prst="rect">
            <a:avLst/>
          </a:prstGeom>
        </p:spPr>
        <p:txBody>
          <a:bodyPr>
            <a:noAutofit/>
          </a:bodyPr>
          <a:lstStyle/>
          <a:p>
            <a:pPr>
              <a:spcAft>
                <a:spcPts val="600"/>
              </a:spcAft>
            </a:pPr>
            <a:r>
              <a:rPr lang="de-DE" altLang="de-DE" sz="1800" dirty="0">
                <a:latin typeface="TheSans C4s Bold" panose="020B0702050302020203" pitchFamily="34" charset="0"/>
                <a:cs typeface="Arial" panose="020B0604020202020204" pitchFamily="34" charset="0"/>
              </a:rPr>
              <a:t>Zur konjunkturellen Lage der deutschen</a:t>
            </a:r>
            <a:br>
              <a:rPr lang="de-DE" altLang="de-DE" sz="1800" dirty="0">
                <a:latin typeface="TheSans C4s Bold" panose="020B0702050302020203" pitchFamily="34" charset="0"/>
                <a:cs typeface="Arial" panose="020B0604020202020204" pitchFamily="34" charset="0"/>
              </a:rPr>
            </a:br>
            <a:r>
              <a:rPr lang="de-DE" altLang="de-DE" sz="1800" dirty="0">
                <a:latin typeface="TheSans C4s Bold" panose="020B0702050302020203" pitchFamily="34" charset="0"/>
                <a:cs typeface="Arial" panose="020B0604020202020204" pitchFamily="34" charset="0"/>
              </a:rPr>
              <a:t>c</a:t>
            </a:r>
            <a:r>
              <a:rPr lang="de-DE" sz="1800" dirty="0">
                <a:latin typeface="TheSans C4s Bold" panose="020B0702050302020203" pitchFamily="34" charset="0"/>
                <a:cs typeface="Arial" panose="020B0604020202020204" pitchFamily="34" charset="0"/>
              </a:rPr>
              <a:t>hemisch-pharmazeutische</a:t>
            </a:r>
            <a:r>
              <a:rPr lang="de-DE" altLang="de-DE" sz="1800" dirty="0">
                <a:latin typeface="TheSans C4s Bold" panose="020B0702050302020203" pitchFamily="34" charset="0"/>
                <a:cs typeface="Arial" panose="020B0604020202020204" pitchFamily="34" charset="0"/>
              </a:rPr>
              <a:t> Industrie für das Jahr 2020</a:t>
            </a:r>
            <a:br>
              <a:rPr lang="de-DE" altLang="de-DE" sz="2110" dirty="0">
                <a:latin typeface="TheSans C4s Bold" panose="020B0702050302020203" pitchFamily="34" charset="0"/>
                <a:cs typeface="Arial" panose="020B0604020202020204" pitchFamily="34" charset="0"/>
              </a:rPr>
            </a:br>
            <a:br>
              <a:rPr lang="de-DE" altLang="de-DE" sz="2110" dirty="0">
                <a:latin typeface="TheSans C4s Bold" panose="020B0702050302020203" pitchFamily="34" charset="0"/>
                <a:cs typeface="Arial" panose="020B0604020202020204" pitchFamily="34" charset="0"/>
              </a:rPr>
            </a:br>
            <a:br>
              <a:rPr lang="de-DE" altLang="de-DE" sz="2110" dirty="0">
                <a:latin typeface="TheSans C4s Bold" panose="020B0702050302020203" pitchFamily="34" charset="0"/>
                <a:cs typeface="Arial" panose="020B0604020202020204" pitchFamily="34" charset="0"/>
              </a:rPr>
            </a:br>
            <a:endParaRPr lang="de-DE" altLang="de-DE" sz="2110" dirty="0">
              <a:latin typeface="TheSans C4s Bold" panose="020B0702050302020203" pitchFamily="34" charset="0"/>
              <a:cs typeface="Arial" panose="020B0604020202020204" pitchFamily="34" charset="0"/>
            </a:endParaRPr>
          </a:p>
        </p:txBody>
      </p:sp>
      <p:sp>
        <p:nvSpPr>
          <p:cNvPr id="4" name="Inhaltsplatzhalter 3"/>
          <p:cNvSpPr>
            <a:spLocks noGrp="1"/>
          </p:cNvSpPr>
          <p:nvPr>
            <p:ph idx="4294967295"/>
          </p:nvPr>
        </p:nvSpPr>
        <p:spPr>
          <a:xfrm>
            <a:off x="1004763" y="1196752"/>
            <a:ext cx="7936746" cy="4968552"/>
          </a:xfrm>
        </p:spPr>
        <p:txBody>
          <a:bodyPr>
            <a:noAutofit/>
          </a:bodyPr>
          <a:lstStyle/>
          <a:p>
            <a:pPr>
              <a:lnSpc>
                <a:spcPct val="100000"/>
              </a:lnSpc>
            </a:pPr>
            <a:r>
              <a:rPr lang="de-DE" sz="1400" dirty="0">
                <a:ea typeface="+mj-ea"/>
                <a:cs typeface="Arial" panose="020B0604020202020204" pitchFamily="34" charset="0"/>
              </a:rPr>
              <a:t>Das Jahr 2020 war für die chemisch-pharmazeutische Industrie von Höhen und Tiefen geprägt. Deutschlands drittgrößte Industrie ist insgesamt mit einem blauen Auge durch das Krisenjahr 2020 gekommen. </a:t>
            </a:r>
          </a:p>
          <a:p>
            <a:pPr>
              <a:lnSpc>
                <a:spcPct val="100000"/>
              </a:lnSpc>
            </a:pPr>
            <a:r>
              <a:rPr lang="de-DE" sz="1400" dirty="0">
                <a:ea typeface="+mj-ea"/>
                <a:cs typeface="Arial" panose="020B0604020202020204" pitchFamily="34" charset="0"/>
              </a:rPr>
              <a:t>In vielen Fällen ist die negative Veränderungen einzelner Konjunkturindikatoren, wie z. B. der Rückgang der Beschäftigten im Sektor pharmazeutische Grundstoffe – nicht auf negative Entwicklungen in der Branche zurückzuführen, sondern auf eine Veränderung des Tätigkeitsschwerpunktes einzelner Betriebe, der zu einem Wechsel in eine andere Branchen-Klassifizierung geführt hat.</a:t>
            </a:r>
          </a:p>
          <a:p>
            <a:pPr>
              <a:lnSpc>
                <a:spcPct val="100000"/>
              </a:lnSpc>
            </a:pPr>
            <a:r>
              <a:rPr lang="de-DE" sz="1400" dirty="0">
                <a:ea typeface="+mj-ea"/>
                <a:cs typeface="Arial" panose="020B0604020202020204" pitchFamily="34" charset="0"/>
              </a:rPr>
              <a:t>Viele Branchen – wie die Automobilindustrie – konnten Ende 2020 bereits wieder an das Vorkrisenniveau anknüpfen. Die steigende Industrieproduktion belebte die Nachfrage nach Chemikalien. Der Auslandsabsatz ist seit Q3 2020 wieder eine Stütze für die wirtschaftliche Entwicklung. </a:t>
            </a:r>
          </a:p>
          <a:p>
            <a:pPr>
              <a:lnSpc>
                <a:spcPct val="100000"/>
              </a:lnSpc>
            </a:pPr>
            <a:r>
              <a:rPr lang="de-DE" sz="1400" dirty="0">
                <a:ea typeface="+mj-ea"/>
                <a:cs typeface="Arial" panose="020B0604020202020204" pitchFamily="34" charset="0"/>
              </a:rPr>
              <a:t>Die Anzahl der Beschäftigten konnte annährend an das Jahr 2019 anknüpfen. Insgesamt sank die Beschäftigung um </a:t>
            </a:r>
            <a:r>
              <a:rPr lang="de-DE" sz="1400" dirty="0">
                <a:solidFill>
                  <a:srgbClr val="FF0000"/>
                </a:solidFill>
                <a:ea typeface="+mj-ea"/>
                <a:cs typeface="Arial" panose="020B0604020202020204" pitchFamily="34" charset="0"/>
              </a:rPr>
              <a:t>0,3 Prozent </a:t>
            </a:r>
            <a:r>
              <a:rPr lang="de-DE" sz="1400" dirty="0">
                <a:ea typeface="+mj-ea"/>
                <a:cs typeface="Arial" panose="020B0604020202020204" pitchFamily="34" charset="0"/>
              </a:rPr>
              <a:t>auf </a:t>
            </a:r>
            <a:r>
              <a:rPr lang="de-DE" sz="1400" dirty="0">
                <a:solidFill>
                  <a:srgbClr val="FF0000"/>
                </a:solidFill>
                <a:ea typeface="+mj-ea"/>
                <a:cs typeface="Arial" panose="020B0604020202020204" pitchFamily="34" charset="0"/>
              </a:rPr>
              <a:t>439.184 </a:t>
            </a:r>
            <a:r>
              <a:rPr lang="de-DE" sz="1400" dirty="0">
                <a:ea typeface="+mj-ea"/>
                <a:cs typeface="Arial" panose="020B0604020202020204" pitchFamily="34" charset="0"/>
              </a:rPr>
              <a:t>Beschäftigte. Insbesondere im Bereich des Caterings und des Eventmanagements wurde das arbeitsmarktpolitische Instrument der Kurzarbeit umfassend eingesetzt. </a:t>
            </a:r>
          </a:p>
          <a:p>
            <a:pPr>
              <a:lnSpc>
                <a:spcPct val="100000"/>
              </a:lnSpc>
            </a:pPr>
            <a:r>
              <a:rPr lang="de-DE" sz="1400" dirty="0">
                <a:ea typeface="+mj-ea"/>
                <a:cs typeface="Arial" panose="020B0604020202020204" pitchFamily="34" charset="0"/>
              </a:rPr>
              <a:t>Der Umsatz ging insgesamt um </a:t>
            </a:r>
            <a:r>
              <a:rPr lang="de-DE" sz="1400" dirty="0">
                <a:solidFill>
                  <a:srgbClr val="FF0000"/>
                </a:solidFill>
                <a:ea typeface="+mj-ea"/>
                <a:cs typeface="Arial" panose="020B0604020202020204" pitchFamily="34" charset="0"/>
              </a:rPr>
              <a:t>4,4 Prozent </a:t>
            </a:r>
            <a:r>
              <a:rPr lang="de-DE" sz="1400" dirty="0">
                <a:ea typeface="+mj-ea"/>
                <a:cs typeface="Arial" panose="020B0604020202020204" pitchFamily="34" charset="0"/>
              </a:rPr>
              <a:t>auf </a:t>
            </a:r>
            <a:r>
              <a:rPr lang="de-DE" sz="1400" dirty="0">
                <a:solidFill>
                  <a:srgbClr val="FF0000"/>
                </a:solidFill>
                <a:ea typeface="+mj-ea"/>
                <a:cs typeface="Arial" panose="020B0604020202020204" pitchFamily="34" charset="0"/>
              </a:rPr>
              <a:t>182,8 Milliarden Euro </a:t>
            </a:r>
            <a:r>
              <a:rPr lang="de-DE" sz="1400" dirty="0">
                <a:ea typeface="+mj-ea"/>
                <a:cs typeface="Arial" panose="020B0604020202020204" pitchFamily="34" charset="0"/>
              </a:rPr>
              <a:t>zurück. Damit ist die Branche verhältnismäßig gut durch die Krise gekommen. Dies lag auch daran, dass die Betriebe sich schnell auf die Situation einstellen konnten und ein wirkungsvoller Infektionsschutz umgesetzt werden konnte. </a:t>
            </a:r>
          </a:p>
        </p:txBody>
      </p:sp>
      <p:pic>
        <p:nvPicPr>
          <p:cNvPr id="5" name="Grafik 4">
            <a:extLst>
              <a:ext uri="{FF2B5EF4-FFF2-40B4-BE49-F238E27FC236}">
                <a16:creationId xmlns:a16="http://schemas.microsoft.com/office/drawing/2014/main" id="{4FD2064C-9693-4F09-B477-F443AEA3E1FF}"/>
              </a:ext>
            </a:extLst>
          </p:cNvPr>
          <p:cNvPicPr>
            <a:picLocks noChangeAspect="1"/>
          </p:cNvPicPr>
          <p:nvPr/>
        </p:nvPicPr>
        <p:blipFill>
          <a:blip r:embed="rId3"/>
          <a:stretch>
            <a:fillRect/>
          </a:stretch>
        </p:blipFill>
        <p:spPr>
          <a:xfrm>
            <a:off x="156788" y="4196336"/>
            <a:ext cx="698066" cy="648072"/>
          </a:xfrm>
          <a:prstGeom prst="rect">
            <a:avLst/>
          </a:prstGeom>
        </p:spPr>
      </p:pic>
      <p:pic>
        <p:nvPicPr>
          <p:cNvPr id="6" name="Grafik 5">
            <a:extLst>
              <a:ext uri="{FF2B5EF4-FFF2-40B4-BE49-F238E27FC236}">
                <a16:creationId xmlns:a16="http://schemas.microsoft.com/office/drawing/2014/main" id="{BA1C071E-A553-4D58-964A-DC27D218BD93}"/>
              </a:ext>
            </a:extLst>
          </p:cNvPr>
          <p:cNvPicPr>
            <a:picLocks noChangeAspect="1"/>
          </p:cNvPicPr>
          <p:nvPr/>
        </p:nvPicPr>
        <p:blipFill>
          <a:blip r:embed="rId4"/>
          <a:stretch>
            <a:fillRect/>
          </a:stretch>
        </p:blipFill>
        <p:spPr>
          <a:xfrm>
            <a:off x="248928" y="2149498"/>
            <a:ext cx="678728" cy="709580"/>
          </a:xfrm>
          <a:prstGeom prst="rect">
            <a:avLst/>
          </a:prstGeom>
        </p:spPr>
      </p:pic>
      <p:pic>
        <p:nvPicPr>
          <p:cNvPr id="3" name="Grafik 2">
            <a:extLst>
              <a:ext uri="{FF2B5EF4-FFF2-40B4-BE49-F238E27FC236}">
                <a16:creationId xmlns:a16="http://schemas.microsoft.com/office/drawing/2014/main" id="{A432BF96-754C-4CE8-8069-8B834225C5C2}"/>
              </a:ext>
            </a:extLst>
          </p:cNvPr>
          <p:cNvPicPr>
            <a:picLocks noChangeAspect="1"/>
          </p:cNvPicPr>
          <p:nvPr/>
        </p:nvPicPr>
        <p:blipFill>
          <a:blip r:embed="rId5"/>
          <a:stretch>
            <a:fillRect/>
          </a:stretch>
        </p:blipFill>
        <p:spPr>
          <a:xfrm>
            <a:off x="208415" y="1318241"/>
            <a:ext cx="719241" cy="521450"/>
          </a:xfrm>
          <a:prstGeom prst="rect">
            <a:avLst/>
          </a:prstGeom>
        </p:spPr>
      </p:pic>
      <p:pic>
        <p:nvPicPr>
          <p:cNvPr id="8" name="Grafik 7">
            <a:extLst>
              <a:ext uri="{FF2B5EF4-FFF2-40B4-BE49-F238E27FC236}">
                <a16:creationId xmlns:a16="http://schemas.microsoft.com/office/drawing/2014/main" id="{BAD26910-AAB5-4F10-A856-13C11836C68F}"/>
              </a:ext>
            </a:extLst>
          </p:cNvPr>
          <p:cNvPicPr>
            <a:picLocks noChangeAspect="1"/>
          </p:cNvPicPr>
          <p:nvPr/>
        </p:nvPicPr>
        <p:blipFill>
          <a:blip r:embed="rId6"/>
          <a:stretch>
            <a:fillRect/>
          </a:stretch>
        </p:blipFill>
        <p:spPr>
          <a:xfrm>
            <a:off x="203272" y="5154215"/>
            <a:ext cx="763660" cy="709580"/>
          </a:xfrm>
          <a:prstGeom prst="rect">
            <a:avLst/>
          </a:prstGeom>
        </p:spPr>
      </p:pic>
      <p:pic>
        <p:nvPicPr>
          <p:cNvPr id="10" name="Grafik 9">
            <a:extLst>
              <a:ext uri="{FF2B5EF4-FFF2-40B4-BE49-F238E27FC236}">
                <a16:creationId xmlns:a16="http://schemas.microsoft.com/office/drawing/2014/main" id="{25A838C7-4100-43AD-8D64-AC476C84F96E}"/>
              </a:ext>
            </a:extLst>
          </p:cNvPr>
          <p:cNvPicPr>
            <a:picLocks noChangeAspect="1"/>
          </p:cNvPicPr>
          <p:nvPr/>
        </p:nvPicPr>
        <p:blipFill>
          <a:blip r:embed="rId7"/>
          <a:stretch>
            <a:fillRect/>
          </a:stretch>
        </p:blipFill>
        <p:spPr>
          <a:xfrm>
            <a:off x="156788" y="3115441"/>
            <a:ext cx="823183" cy="709580"/>
          </a:xfrm>
          <a:prstGeom prst="rect">
            <a:avLst/>
          </a:prstGeom>
        </p:spPr>
      </p:pic>
    </p:spTree>
    <p:extLst>
      <p:ext uri="{BB962C8B-B14F-4D97-AF65-F5344CB8AC3E}">
        <p14:creationId xmlns:p14="http://schemas.microsoft.com/office/powerpoint/2010/main" val="327088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9888A99-94B3-4EF5-AEA8-343CDCCDF834}"/>
              </a:ext>
            </a:extLst>
          </p:cNvPr>
          <p:cNvSpPr txBox="1">
            <a:spLocks/>
          </p:cNvSpPr>
          <p:nvPr/>
        </p:nvSpPr>
        <p:spPr>
          <a:xfrm>
            <a:off x="1331640" y="1484784"/>
            <a:ext cx="7200800" cy="4752528"/>
          </a:xfrm>
          <a:prstGeom prst="rect">
            <a:avLst/>
          </a:prstGeom>
        </p:spPr>
        <p:txBody>
          <a:bodyPr vert="horz" lIns="91440" tIns="45720" rIns="91440" bIns="45720" rtlCol="0">
            <a:normAutofit lnSpcReduction="10000"/>
          </a:bodyPr>
          <a:lstStyle>
            <a:lvl1pPr marL="171450" indent="-171450" algn="l" rtl="0" eaLnBrk="1" fontAlgn="base" hangingPunct="1">
              <a:lnSpc>
                <a:spcPct val="90000"/>
              </a:lnSpc>
              <a:spcBef>
                <a:spcPts val="750"/>
              </a:spcBef>
              <a:spcAft>
                <a:spcPct val="0"/>
              </a:spcAft>
              <a:buClr>
                <a:srgbClr val="E30613"/>
              </a:buClr>
              <a:buFont typeface="Wingdings" pitchFamily="2" charset="2"/>
              <a:buChar char="§"/>
              <a:defRPr lang="de-DE" sz="2100" kern="1200" dirty="0">
                <a:solidFill>
                  <a:schemeClr val="tx1"/>
                </a:solidFill>
                <a:latin typeface="TheSans C4s Plain" panose="020B0502050302020203" pitchFamily="34" charset="0"/>
                <a:ea typeface="+mn-ea"/>
                <a:cs typeface="+mn-cs"/>
              </a:defRPr>
            </a:lvl1pPr>
            <a:lvl2pPr marL="514350" indent="-171450" algn="l" rtl="0" eaLnBrk="1" fontAlgn="base" hangingPunct="1">
              <a:lnSpc>
                <a:spcPct val="90000"/>
              </a:lnSpc>
              <a:spcBef>
                <a:spcPts val="375"/>
              </a:spcBef>
              <a:spcAft>
                <a:spcPct val="0"/>
              </a:spcAft>
              <a:buClr>
                <a:srgbClr val="E30613"/>
              </a:buClr>
              <a:buFont typeface="Wingdings" pitchFamily="2" charset="2"/>
              <a:buChar char="§"/>
              <a:defRPr lang="de-DE" sz="1800" kern="1200" dirty="0">
                <a:solidFill>
                  <a:schemeClr val="tx1"/>
                </a:solidFill>
                <a:latin typeface="TheSans C4s Plain" panose="020B0502050302020203" pitchFamily="34" charset="0"/>
                <a:ea typeface="+mn-ea"/>
                <a:cs typeface="+mn-cs"/>
              </a:defRPr>
            </a:lvl2pPr>
            <a:lvl3pPr marL="857250" indent="-171450" algn="l" rtl="0" eaLnBrk="1" fontAlgn="base" hangingPunct="1">
              <a:lnSpc>
                <a:spcPct val="90000"/>
              </a:lnSpc>
              <a:spcBef>
                <a:spcPts val="375"/>
              </a:spcBef>
              <a:spcAft>
                <a:spcPct val="0"/>
              </a:spcAft>
              <a:buClr>
                <a:srgbClr val="E30613"/>
              </a:buClr>
              <a:buFont typeface="Wingdings" pitchFamily="2" charset="2"/>
              <a:buChar char="§"/>
              <a:defRPr lang="de-DE" sz="1500" kern="1200" dirty="0">
                <a:solidFill>
                  <a:schemeClr val="tx1"/>
                </a:solidFill>
                <a:latin typeface="TheSans C4s Plain" panose="020B0502050302020203" pitchFamily="34" charset="0"/>
                <a:ea typeface="+mn-ea"/>
                <a:cs typeface="+mn-cs"/>
              </a:defRPr>
            </a:lvl3pPr>
            <a:lvl4pPr marL="12001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4pPr>
            <a:lvl5pPr marL="15430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buClrTx/>
            </a:pPr>
            <a:r>
              <a:rPr lang="de-DE" sz="1600" dirty="0"/>
              <a:t>Die besondere Bedeutung der pharmazeutische Industrie für unsere Gesundheit und das Funktionieren der Wirtschaft ist in dem von der Corona-Pandemie geprägten Jahr 2020 in das Bewusstsein der breiten Öffentlichkeit getreten.</a:t>
            </a:r>
          </a:p>
          <a:p>
            <a:pPr defTabSz="914400">
              <a:buClrTx/>
            </a:pPr>
            <a:endParaRPr lang="de-DE" sz="1600" dirty="0"/>
          </a:p>
          <a:p>
            <a:pPr defTabSz="914400">
              <a:buClrTx/>
            </a:pPr>
            <a:r>
              <a:rPr lang="de-DE" sz="1600" dirty="0"/>
              <a:t>Die Pharmaindustrie gehört zu den wenigen Branchen, die zumindest zu Beginn der Corona-Krise noch starke Exportzuwächse verzeichnen konnte. Über das Gesamtjahr ließ die Nachfrage aus dem nicht-europäischen Ausland jedoch nach. </a:t>
            </a:r>
          </a:p>
          <a:p>
            <a:pPr defTabSz="914400">
              <a:buClrTx/>
            </a:pPr>
            <a:endParaRPr lang="de-DE" sz="1600" dirty="0"/>
          </a:p>
          <a:p>
            <a:pPr defTabSz="914400">
              <a:buClrTx/>
            </a:pPr>
            <a:r>
              <a:rPr lang="de-DE" sz="1600" dirty="0"/>
              <a:t>Das Gesundheitssystem behandelte im Schwerpunkt das Corona-Virus. Andere Behandlungen wurden zurückgestellt oder zeitlich verschoben. Dies wirkte sich auf andere Segmente negativ aus. Auch Grippe- und Erkältungsmittel wurden weniger stark nachgefragt. </a:t>
            </a:r>
          </a:p>
          <a:p>
            <a:pPr defTabSz="914400">
              <a:buClrTx/>
            </a:pPr>
            <a:endParaRPr lang="de-DE" sz="1600" dirty="0"/>
          </a:p>
          <a:p>
            <a:pPr defTabSz="914400">
              <a:buClrTx/>
            </a:pPr>
            <a:r>
              <a:rPr lang="de-DE" sz="1600" dirty="0"/>
              <a:t>Die Pharmabranche ist weiterhin überdurchschnittlich exportorientiert. Der Handelsbilanzüberschuss lag mit 18,67 Milliarden Euro auch in 2020 auf hohem Niveau. An das Rekordjahr 2019 mit einem Handelsbilanzüberschuss von</a:t>
            </a:r>
            <a:r>
              <a:rPr lang="de-DE" sz="1600" dirty="0">
                <a:solidFill>
                  <a:srgbClr val="FF0000"/>
                </a:solidFill>
              </a:rPr>
              <a:t> </a:t>
            </a:r>
            <a:r>
              <a:rPr lang="de-DE" sz="1600" dirty="0"/>
              <a:t>rund 27,6 Milliarden Euro konnte die Branche in 2020 aber auch hier nicht anknüpfen.</a:t>
            </a:r>
          </a:p>
          <a:p>
            <a:pPr marL="0" indent="0" defTabSz="914400">
              <a:buClrTx/>
              <a:buNone/>
            </a:pPr>
            <a:endParaRPr lang="de-DE" sz="1400" dirty="0"/>
          </a:p>
          <a:p>
            <a:pPr defTabSz="914400">
              <a:buClrTx/>
            </a:pPr>
            <a:endParaRPr lang="de-DE" sz="1400" dirty="0"/>
          </a:p>
          <a:p>
            <a:pPr marL="0" indent="0" defTabSz="914400">
              <a:buClrTx/>
              <a:buNone/>
            </a:pPr>
            <a:endParaRPr lang="de-DE" sz="1400" dirty="0"/>
          </a:p>
          <a:p>
            <a:pPr marL="285750" indent="-285750" defTabSz="914400">
              <a:lnSpc>
                <a:spcPct val="150000"/>
              </a:lnSpc>
              <a:buClrTx/>
            </a:pPr>
            <a:endParaRPr lang="de-DE" sz="1400" dirty="0">
              <a:solidFill>
                <a:srgbClr val="FF0000"/>
              </a:solidFill>
            </a:endParaRPr>
          </a:p>
        </p:txBody>
      </p:sp>
      <p:sp>
        <p:nvSpPr>
          <p:cNvPr id="5" name="Titel 1">
            <a:extLst>
              <a:ext uri="{FF2B5EF4-FFF2-40B4-BE49-F238E27FC236}">
                <a16:creationId xmlns:a16="http://schemas.microsoft.com/office/drawing/2014/main" id="{0CE804EF-1A98-47D2-8C56-AA86081D98C3}"/>
              </a:ext>
            </a:extLst>
          </p:cNvPr>
          <p:cNvSpPr txBox="1">
            <a:spLocks/>
          </p:cNvSpPr>
          <p:nvPr/>
        </p:nvSpPr>
        <p:spPr>
          <a:xfrm>
            <a:off x="339470" y="692696"/>
            <a:ext cx="8027988" cy="914400"/>
          </a:xfrm>
          <a:prstGeom prst="rect">
            <a:avLst/>
          </a:prstGeom>
        </p:spPr>
        <p:txBody>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342900" algn="l"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685800" algn="l"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028700" algn="l"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371600" algn="l" rtl="0" eaLnBrk="1" fontAlgn="base" hangingPunct="1">
              <a:lnSpc>
                <a:spcPct val="90000"/>
              </a:lnSpc>
              <a:spcBef>
                <a:spcPct val="0"/>
              </a:spcBef>
              <a:spcAft>
                <a:spcPct val="0"/>
              </a:spcAft>
              <a:defRPr sz="3300">
                <a:solidFill>
                  <a:schemeClr val="tx1"/>
                </a:solidFill>
                <a:latin typeface="Arial" panose="020B0604020202020204" pitchFamily="34" charset="0"/>
              </a:defRPr>
            </a:lvl9pPr>
          </a:lstStyle>
          <a:p>
            <a:pPr defTabSz="914400"/>
            <a:r>
              <a:rPr lang="de-DE" sz="2110" dirty="0">
                <a:latin typeface="TheSans C4s Bold" panose="020B0702050302020203" pitchFamily="34" charset="0"/>
              </a:rPr>
              <a:t>Zusammenfassung pharmazeutische Industrie </a:t>
            </a:r>
          </a:p>
        </p:txBody>
      </p:sp>
      <p:pic>
        <p:nvPicPr>
          <p:cNvPr id="6" name="Grafik 5">
            <a:extLst>
              <a:ext uri="{FF2B5EF4-FFF2-40B4-BE49-F238E27FC236}">
                <a16:creationId xmlns:a16="http://schemas.microsoft.com/office/drawing/2014/main" id="{BC1D6F9C-58F5-450C-B4E9-C0BB9402199B}"/>
              </a:ext>
            </a:extLst>
          </p:cNvPr>
          <p:cNvPicPr>
            <a:picLocks noChangeAspect="1"/>
          </p:cNvPicPr>
          <p:nvPr/>
        </p:nvPicPr>
        <p:blipFill>
          <a:blip r:embed="rId2"/>
          <a:stretch>
            <a:fillRect/>
          </a:stretch>
        </p:blipFill>
        <p:spPr>
          <a:xfrm>
            <a:off x="459666" y="3353820"/>
            <a:ext cx="678728" cy="709580"/>
          </a:xfrm>
          <a:prstGeom prst="rect">
            <a:avLst/>
          </a:prstGeom>
        </p:spPr>
      </p:pic>
      <p:pic>
        <p:nvPicPr>
          <p:cNvPr id="7" name="Grafik 6">
            <a:extLst>
              <a:ext uri="{FF2B5EF4-FFF2-40B4-BE49-F238E27FC236}">
                <a16:creationId xmlns:a16="http://schemas.microsoft.com/office/drawing/2014/main" id="{F4390EE8-681B-42C5-9648-FC514E316A8A}"/>
              </a:ext>
            </a:extLst>
          </p:cNvPr>
          <p:cNvPicPr>
            <a:picLocks noChangeAspect="1"/>
          </p:cNvPicPr>
          <p:nvPr/>
        </p:nvPicPr>
        <p:blipFill>
          <a:blip r:embed="rId3"/>
          <a:stretch>
            <a:fillRect/>
          </a:stretch>
        </p:blipFill>
        <p:spPr>
          <a:xfrm>
            <a:off x="437748" y="1607096"/>
            <a:ext cx="893892" cy="648072"/>
          </a:xfrm>
          <a:prstGeom prst="rect">
            <a:avLst/>
          </a:prstGeom>
        </p:spPr>
      </p:pic>
      <p:pic>
        <p:nvPicPr>
          <p:cNvPr id="8" name="Grafik 7">
            <a:extLst>
              <a:ext uri="{FF2B5EF4-FFF2-40B4-BE49-F238E27FC236}">
                <a16:creationId xmlns:a16="http://schemas.microsoft.com/office/drawing/2014/main" id="{DA883BB9-A06C-4773-A3D3-3038AFB96A76}"/>
              </a:ext>
            </a:extLst>
          </p:cNvPr>
          <p:cNvPicPr>
            <a:picLocks noChangeAspect="1"/>
          </p:cNvPicPr>
          <p:nvPr/>
        </p:nvPicPr>
        <p:blipFill>
          <a:blip r:embed="rId4"/>
          <a:stretch>
            <a:fillRect/>
          </a:stretch>
        </p:blipFill>
        <p:spPr>
          <a:xfrm>
            <a:off x="437008" y="4581128"/>
            <a:ext cx="833736" cy="774694"/>
          </a:xfrm>
          <a:prstGeom prst="rect">
            <a:avLst/>
          </a:prstGeom>
        </p:spPr>
      </p:pic>
    </p:spTree>
    <p:extLst>
      <p:ext uri="{BB962C8B-B14F-4D97-AF65-F5344CB8AC3E}">
        <p14:creationId xmlns:p14="http://schemas.microsoft.com/office/powerpoint/2010/main" val="180812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9"/>
          <p:cNvSpPr>
            <a:spLocks noGrp="1"/>
          </p:cNvSpPr>
          <p:nvPr>
            <p:ph type="title" idx="4294967295"/>
          </p:nvPr>
        </p:nvSpPr>
        <p:spPr>
          <a:xfrm>
            <a:off x="332902" y="404664"/>
            <a:ext cx="8029575" cy="648072"/>
          </a:xfrm>
          <a:prstGeom prst="rect">
            <a:avLst/>
          </a:prstGeom>
        </p:spPr>
        <p:txBody>
          <a:bodyPr>
            <a:noAutofit/>
          </a:bodyPr>
          <a:lstStyle/>
          <a:p>
            <a:pPr>
              <a:spcAft>
                <a:spcPts val="600"/>
              </a:spcAft>
            </a:pPr>
            <a:br>
              <a:rPr lang="de-DE" altLang="de-DE" sz="2110" dirty="0">
                <a:latin typeface="TheSans C4s Bold" panose="020B0702050302020203" pitchFamily="34" charset="0"/>
                <a:cs typeface="Arial" panose="020B0604020202020204" pitchFamily="34" charset="0"/>
              </a:rPr>
            </a:br>
            <a:r>
              <a:rPr lang="de-DE" altLang="de-DE" sz="2110" dirty="0">
                <a:latin typeface="TheSans C4s Bold" panose="020B0702050302020203" pitchFamily="34" charset="0"/>
                <a:cs typeface="Arial" panose="020B0604020202020204" pitchFamily="34" charset="0"/>
              </a:rPr>
              <a:t>Ausblick 2021 - Chemieindustrie</a:t>
            </a:r>
            <a:br>
              <a:rPr lang="de-DE" altLang="de-DE" sz="2110" dirty="0">
                <a:latin typeface="TheSans C4s Bold" panose="020B0702050302020203" pitchFamily="34" charset="0"/>
                <a:cs typeface="Arial" panose="020B0604020202020204" pitchFamily="34" charset="0"/>
              </a:rPr>
            </a:br>
            <a:br>
              <a:rPr lang="de-DE" altLang="de-DE" sz="2110" dirty="0">
                <a:latin typeface="TheSans C4s Bold" panose="020B0702050302020203" pitchFamily="34" charset="0"/>
                <a:cs typeface="Arial" panose="020B0604020202020204" pitchFamily="34" charset="0"/>
              </a:rPr>
            </a:br>
            <a:endParaRPr lang="de-DE" altLang="de-DE" sz="2110" dirty="0">
              <a:latin typeface="TheSans C4s Bold" panose="020B0702050302020203" pitchFamily="34" charset="0"/>
              <a:cs typeface="Arial" panose="020B0604020202020204" pitchFamily="34" charset="0"/>
            </a:endParaRPr>
          </a:p>
        </p:txBody>
      </p:sp>
      <p:sp>
        <p:nvSpPr>
          <p:cNvPr id="4" name="Inhaltsplatzhalter 3"/>
          <p:cNvSpPr>
            <a:spLocks noGrp="1"/>
          </p:cNvSpPr>
          <p:nvPr>
            <p:ph idx="4294967295"/>
          </p:nvPr>
        </p:nvSpPr>
        <p:spPr>
          <a:xfrm>
            <a:off x="1268199" y="1510146"/>
            <a:ext cx="7344816" cy="4122365"/>
          </a:xfrm>
        </p:spPr>
        <p:txBody>
          <a:bodyPr>
            <a:normAutofit fontScale="92500"/>
          </a:bodyPr>
          <a:lstStyle/>
          <a:p>
            <a:r>
              <a:rPr lang="de-DE" sz="1400" dirty="0"/>
              <a:t>Zum Ende des letzten Jahres 2020 war die Nachfrage nach chemischen Erzeugnissen weitgehend stabil. Zugleich hat sich laut ifo-Konjunkturindex die aktuelle Geschäftslage verbessert. </a:t>
            </a:r>
          </a:p>
          <a:p>
            <a:pPr marL="0" indent="0">
              <a:buNone/>
            </a:pPr>
            <a:endParaRPr lang="de-DE" sz="1400" dirty="0"/>
          </a:p>
          <a:p>
            <a:r>
              <a:rPr lang="de-DE" sz="1400" dirty="0"/>
              <a:t>Dieser Trend setzt sich jedoch zum Jahresauftakt 2021 nicht uneingeschränkt fort. In der Industrie nehmen aktuell die Störungen internationaler Lieferketten wieder zu. Zusätzlich kommt es zu Materialknappheiten und Lieferverzögerungen. Wirtschaftsexperten rechnen für die Monate von Januar bis März inzwischen mit einer Stagnation des Bruttoinlandsprodukts im ersten Quartal 2021. </a:t>
            </a:r>
          </a:p>
          <a:p>
            <a:r>
              <a:rPr lang="de-DE" sz="1400" dirty="0"/>
              <a:t>Vieles spricht aber auch dafür, dass die deutsche Wirtschaft bereits im zweiten Quartal wieder Fahrt aufnehmen kann. Das Infektionsgeschehen flaut ab. Die Corona-Schutzmaßnahmen entfalten ihre Wirkung. Zudem steht immer mehr Impfstoff zur Verfügung. </a:t>
            </a:r>
          </a:p>
          <a:p>
            <a:pPr marL="0" indent="0">
              <a:buNone/>
            </a:pPr>
            <a:endParaRPr lang="de-DE" sz="1400" dirty="0"/>
          </a:p>
          <a:p>
            <a:r>
              <a:rPr lang="de-DE" sz="1400" dirty="0"/>
              <a:t>Die deutsche Wirtschaftsleistung sollte nach Meinung vieler Experten in diesem Jahr insgesamt um drei bis vier Prozent wachsen.</a:t>
            </a:r>
          </a:p>
          <a:p>
            <a:pPr marL="0" indent="0">
              <a:buNone/>
            </a:pPr>
            <a:endParaRPr lang="de-DE" sz="1400" dirty="0"/>
          </a:p>
          <a:p>
            <a:r>
              <a:rPr lang="de-DE" sz="1400" dirty="0"/>
              <a:t>Bei der Beschäftigung rechnet die chemische Industrie wegen des durch die Corona-Pandemie beschleunigten Strukturwandels dagegen mit einem Rückgang um  1 Prozent – rund 5.000 Beschäftigte. </a:t>
            </a:r>
          </a:p>
        </p:txBody>
      </p:sp>
      <p:pic>
        <p:nvPicPr>
          <p:cNvPr id="5" name="Grafik 4">
            <a:extLst>
              <a:ext uri="{FF2B5EF4-FFF2-40B4-BE49-F238E27FC236}">
                <a16:creationId xmlns:a16="http://schemas.microsoft.com/office/drawing/2014/main" id="{CC5573F0-F87E-4E48-8762-FD2736C7D7D8}"/>
              </a:ext>
            </a:extLst>
          </p:cNvPr>
          <p:cNvPicPr>
            <a:picLocks noChangeAspect="1"/>
          </p:cNvPicPr>
          <p:nvPr/>
        </p:nvPicPr>
        <p:blipFill>
          <a:blip r:embed="rId3"/>
          <a:stretch>
            <a:fillRect/>
          </a:stretch>
        </p:blipFill>
        <p:spPr>
          <a:xfrm>
            <a:off x="554432" y="1429739"/>
            <a:ext cx="640790" cy="648072"/>
          </a:xfrm>
          <a:prstGeom prst="rect">
            <a:avLst/>
          </a:prstGeom>
        </p:spPr>
      </p:pic>
      <p:pic>
        <p:nvPicPr>
          <p:cNvPr id="6" name="Grafik 5">
            <a:extLst>
              <a:ext uri="{FF2B5EF4-FFF2-40B4-BE49-F238E27FC236}">
                <a16:creationId xmlns:a16="http://schemas.microsoft.com/office/drawing/2014/main" id="{000EA351-6328-4878-AAC4-2CD80D4F48B3}"/>
              </a:ext>
            </a:extLst>
          </p:cNvPr>
          <p:cNvPicPr>
            <a:picLocks noChangeAspect="1"/>
          </p:cNvPicPr>
          <p:nvPr/>
        </p:nvPicPr>
        <p:blipFill>
          <a:blip r:embed="rId4"/>
          <a:stretch>
            <a:fillRect/>
          </a:stretch>
        </p:blipFill>
        <p:spPr>
          <a:xfrm>
            <a:off x="484414" y="4845092"/>
            <a:ext cx="698066" cy="648072"/>
          </a:xfrm>
          <a:prstGeom prst="rect">
            <a:avLst/>
          </a:prstGeom>
        </p:spPr>
      </p:pic>
      <p:pic>
        <p:nvPicPr>
          <p:cNvPr id="3" name="Grafik 2">
            <a:extLst>
              <a:ext uri="{FF2B5EF4-FFF2-40B4-BE49-F238E27FC236}">
                <a16:creationId xmlns:a16="http://schemas.microsoft.com/office/drawing/2014/main" id="{812DB444-EA8B-4A2F-B46B-98100B32D772}"/>
              </a:ext>
            </a:extLst>
          </p:cNvPr>
          <p:cNvPicPr>
            <a:picLocks noChangeAspect="1"/>
          </p:cNvPicPr>
          <p:nvPr/>
        </p:nvPicPr>
        <p:blipFill>
          <a:blip r:embed="rId5"/>
          <a:stretch>
            <a:fillRect/>
          </a:stretch>
        </p:blipFill>
        <p:spPr>
          <a:xfrm flipH="1">
            <a:off x="492389" y="2296756"/>
            <a:ext cx="809087" cy="790401"/>
          </a:xfrm>
          <a:prstGeom prst="rect">
            <a:avLst/>
          </a:prstGeom>
        </p:spPr>
      </p:pic>
      <p:pic>
        <p:nvPicPr>
          <p:cNvPr id="8" name="Grafik 7">
            <a:extLst>
              <a:ext uri="{FF2B5EF4-FFF2-40B4-BE49-F238E27FC236}">
                <a16:creationId xmlns:a16="http://schemas.microsoft.com/office/drawing/2014/main" id="{98F0CF07-F238-4103-A079-B70C5E7DE9A9}"/>
              </a:ext>
            </a:extLst>
          </p:cNvPr>
          <p:cNvPicPr>
            <a:picLocks noChangeAspect="1"/>
          </p:cNvPicPr>
          <p:nvPr/>
        </p:nvPicPr>
        <p:blipFill>
          <a:blip r:embed="rId6"/>
          <a:stretch>
            <a:fillRect/>
          </a:stretch>
        </p:blipFill>
        <p:spPr>
          <a:xfrm>
            <a:off x="497754" y="3297269"/>
            <a:ext cx="684726" cy="693042"/>
          </a:xfrm>
          <a:prstGeom prst="rect">
            <a:avLst/>
          </a:prstGeom>
        </p:spPr>
      </p:pic>
      <p:pic>
        <p:nvPicPr>
          <p:cNvPr id="10" name="Grafik 9">
            <a:extLst>
              <a:ext uri="{FF2B5EF4-FFF2-40B4-BE49-F238E27FC236}">
                <a16:creationId xmlns:a16="http://schemas.microsoft.com/office/drawing/2014/main" id="{83CC32FA-3BB1-4EBF-A752-F1E00E6B0EE9}"/>
              </a:ext>
            </a:extLst>
          </p:cNvPr>
          <p:cNvPicPr>
            <a:picLocks noChangeAspect="1"/>
          </p:cNvPicPr>
          <p:nvPr/>
        </p:nvPicPr>
        <p:blipFill>
          <a:blip r:embed="rId7"/>
          <a:stretch>
            <a:fillRect/>
          </a:stretch>
        </p:blipFill>
        <p:spPr>
          <a:xfrm>
            <a:off x="497753" y="4099583"/>
            <a:ext cx="684727" cy="636237"/>
          </a:xfrm>
          <a:prstGeom prst="rect">
            <a:avLst/>
          </a:prstGeom>
        </p:spPr>
      </p:pic>
    </p:spTree>
    <p:extLst>
      <p:ext uri="{BB962C8B-B14F-4D97-AF65-F5344CB8AC3E}">
        <p14:creationId xmlns:p14="http://schemas.microsoft.com/office/powerpoint/2010/main" val="81593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9"/>
          <p:cNvSpPr>
            <a:spLocks noGrp="1"/>
          </p:cNvSpPr>
          <p:nvPr>
            <p:ph type="title" idx="4294967295"/>
          </p:nvPr>
        </p:nvSpPr>
        <p:spPr>
          <a:xfrm>
            <a:off x="360154" y="332656"/>
            <a:ext cx="8029575" cy="648072"/>
          </a:xfrm>
          <a:prstGeom prst="rect">
            <a:avLst/>
          </a:prstGeom>
        </p:spPr>
        <p:txBody>
          <a:bodyPr>
            <a:noAutofit/>
          </a:bodyPr>
          <a:lstStyle/>
          <a:p>
            <a:pPr>
              <a:spcAft>
                <a:spcPts val="600"/>
              </a:spcAft>
            </a:pPr>
            <a:br>
              <a:rPr lang="de-DE" altLang="de-DE" sz="2110" dirty="0">
                <a:latin typeface="TheSans C4s Bold" panose="020B0702050302020203" pitchFamily="34" charset="0"/>
                <a:cs typeface="Arial" panose="020B0604020202020204" pitchFamily="34" charset="0"/>
              </a:rPr>
            </a:br>
            <a:r>
              <a:rPr lang="de-DE" sz="2400" dirty="0">
                <a:latin typeface="TheSans C4s Bold" panose="020B0702050302020203" pitchFamily="34" charset="0"/>
              </a:rPr>
              <a:t>Herausforderung Transformation </a:t>
            </a:r>
            <a:br>
              <a:rPr lang="de-DE" sz="2400" dirty="0">
                <a:latin typeface="TheSans C4s Bold" panose="020B0702050302020203" pitchFamily="34" charset="0"/>
              </a:rPr>
            </a:br>
            <a:r>
              <a:rPr lang="de-DE" sz="2400" dirty="0">
                <a:latin typeface="TheSans C4s Bold" panose="020B0702050302020203" pitchFamily="34" charset="0"/>
              </a:rPr>
              <a:t>in der deutschen Chemieindustrie </a:t>
            </a:r>
            <a:endParaRPr lang="de-DE" altLang="de-DE" sz="2110" dirty="0">
              <a:latin typeface="TheSans C4s Bold" panose="020B0702050302020203" pitchFamily="34" charset="0"/>
              <a:cs typeface="Arial" panose="020B0604020202020204" pitchFamily="34" charset="0"/>
            </a:endParaRPr>
          </a:p>
        </p:txBody>
      </p:sp>
      <p:sp>
        <p:nvSpPr>
          <p:cNvPr id="4" name="Inhaltsplatzhalter 3"/>
          <p:cNvSpPr>
            <a:spLocks noGrp="1"/>
          </p:cNvSpPr>
          <p:nvPr>
            <p:ph idx="4294967295"/>
          </p:nvPr>
        </p:nvSpPr>
        <p:spPr>
          <a:xfrm>
            <a:off x="1475656" y="1704091"/>
            <a:ext cx="7237338" cy="4752156"/>
          </a:xfrm>
        </p:spPr>
        <p:txBody>
          <a:bodyPr>
            <a:noAutofit/>
          </a:bodyPr>
          <a:lstStyle/>
          <a:p>
            <a:pPr>
              <a:lnSpc>
                <a:spcPct val="100000"/>
              </a:lnSpc>
            </a:pPr>
            <a:r>
              <a:rPr lang="de-DE" sz="1600" dirty="0"/>
              <a:t>Die Branche steht vor den enormen Herausforderungen einer Transformation, die auf verschiedenen Feldern – Klima, Energie, Demografie, technologischer Wandel – gleichzeitig stattfindet. Die Unternehmen wollen diese Aufgabe entschlossen angehen und sehen die Chance eines ökonomischen Aufbruchs für Deutschland und Europa. </a:t>
            </a:r>
          </a:p>
          <a:p>
            <a:pPr>
              <a:lnSpc>
                <a:spcPct val="100000"/>
              </a:lnSpc>
            </a:pPr>
            <a:r>
              <a:rPr lang="de-DE" sz="1600" dirty="0"/>
              <a:t>Der Weg zur Treibhausgasneutralität muss jedoch durch bezahlbare, erneuerbare Energie begleitet werden. Die jetzigen Umlage- und Abgabensysteme in Deutschland sollen hierzu dahingehend auf den Prüfstand gestellt werden, ob sie die Transformation behindern oder unterstützen.</a:t>
            </a:r>
          </a:p>
          <a:p>
            <a:pPr>
              <a:lnSpc>
                <a:spcPct val="100000"/>
              </a:lnSpc>
            </a:pPr>
            <a:r>
              <a:rPr lang="de-DE" sz="1600" dirty="0"/>
              <a:t>Die Branche fordert schnellere und effizientere Genehmigungsverfahren. Durch die Verschärfung des Klimaziels – Senkung der Treibhausgasemissionen von 40 auf 55 Prozent – bedarf es weiterer flankierender Maßnahmen für die chemische Industrie. </a:t>
            </a:r>
          </a:p>
          <a:p>
            <a:pPr>
              <a:lnSpc>
                <a:spcPct val="100000"/>
              </a:lnSpc>
            </a:pPr>
            <a:r>
              <a:rPr lang="de-DE" sz="1600" dirty="0"/>
              <a:t>Die Industrie erwartet komplexe Ausgleichsmodelle, damit die Wertschöpfungsketten stabil und die Wettbewerbsfähigkeit erhalten bleiben. </a:t>
            </a:r>
          </a:p>
        </p:txBody>
      </p:sp>
      <p:pic>
        <p:nvPicPr>
          <p:cNvPr id="3" name="Grafik 2">
            <a:extLst>
              <a:ext uri="{FF2B5EF4-FFF2-40B4-BE49-F238E27FC236}">
                <a16:creationId xmlns:a16="http://schemas.microsoft.com/office/drawing/2014/main" id="{99CFC3B0-0CB5-4379-A37E-BCA337D47B3A}"/>
              </a:ext>
            </a:extLst>
          </p:cNvPr>
          <p:cNvPicPr>
            <a:picLocks noChangeAspect="1"/>
          </p:cNvPicPr>
          <p:nvPr/>
        </p:nvPicPr>
        <p:blipFill>
          <a:blip r:embed="rId3"/>
          <a:stretch>
            <a:fillRect/>
          </a:stretch>
        </p:blipFill>
        <p:spPr>
          <a:xfrm>
            <a:off x="464530" y="1704091"/>
            <a:ext cx="968218" cy="963563"/>
          </a:xfrm>
          <a:prstGeom prst="rect">
            <a:avLst/>
          </a:prstGeom>
        </p:spPr>
      </p:pic>
      <p:pic>
        <p:nvPicPr>
          <p:cNvPr id="6" name="Grafik 5">
            <a:extLst>
              <a:ext uri="{FF2B5EF4-FFF2-40B4-BE49-F238E27FC236}">
                <a16:creationId xmlns:a16="http://schemas.microsoft.com/office/drawing/2014/main" id="{A33EFFB7-F925-40AF-9EAF-0E041E81DBA5}"/>
              </a:ext>
            </a:extLst>
          </p:cNvPr>
          <p:cNvPicPr>
            <a:picLocks noChangeAspect="1"/>
          </p:cNvPicPr>
          <p:nvPr/>
        </p:nvPicPr>
        <p:blipFill>
          <a:blip r:embed="rId4"/>
          <a:stretch>
            <a:fillRect/>
          </a:stretch>
        </p:blipFill>
        <p:spPr>
          <a:xfrm>
            <a:off x="429048" y="2924944"/>
            <a:ext cx="1046608" cy="997471"/>
          </a:xfrm>
          <a:prstGeom prst="rect">
            <a:avLst/>
          </a:prstGeom>
        </p:spPr>
      </p:pic>
      <p:pic>
        <p:nvPicPr>
          <p:cNvPr id="8" name="Grafik 7">
            <a:extLst>
              <a:ext uri="{FF2B5EF4-FFF2-40B4-BE49-F238E27FC236}">
                <a16:creationId xmlns:a16="http://schemas.microsoft.com/office/drawing/2014/main" id="{D086BC16-1783-4A4B-9A41-7F1FDF71E667}"/>
              </a:ext>
            </a:extLst>
          </p:cNvPr>
          <p:cNvPicPr>
            <a:picLocks noChangeAspect="1"/>
          </p:cNvPicPr>
          <p:nvPr/>
        </p:nvPicPr>
        <p:blipFill>
          <a:blip r:embed="rId5"/>
          <a:stretch>
            <a:fillRect/>
          </a:stretch>
        </p:blipFill>
        <p:spPr>
          <a:xfrm>
            <a:off x="411358" y="4287203"/>
            <a:ext cx="1085973" cy="936104"/>
          </a:xfrm>
          <a:prstGeom prst="rect">
            <a:avLst/>
          </a:prstGeom>
        </p:spPr>
      </p:pic>
      <p:pic>
        <p:nvPicPr>
          <p:cNvPr id="10" name="Grafik 9">
            <a:extLst>
              <a:ext uri="{FF2B5EF4-FFF2-40B4-BE49-F238E27FC236}">
                <a16:creationId xmlns:a16="http://schemas.microsoft.com/office/drawing/2014/main" id="{EF9E4E09-07C8-407C-A562-C0CD1F6993FC}"/>
              </a:ext>
            </a:extLst>
          </p:cNvPr>
          <p:cNvPicPr>
            <a:picLocks noChangeAspect="1"/>
          </p:cNvPicPr>
          <p:nvPr/>
        </p:nvPicPr>
        <p:blipFill>
          <a:blip r:embed="rId6"/>
          <a:stretch>
            <a:fillRect/>
          </a:stretch>
        </p:blipFill>
        <p:spPr>
          <a:xfrm>
            <a:off x="429048" y="5373216"/>
            <a:ext cx="944444" cy="936104"/>
          </a:xfrm>
          <a:prstGeom prst="rect">
            <a:avLst/>
          </a:prstGeom>
        </p:spPr>
      </p:pic>
    </p:spTree>
    <p:extLst>
      <p:ext uri="{BB962C8B-B14F-4D97-AF65-F5344CB8AC3E}">
        <p14:creationId xmlns:p14="http://schemas.microsoft.com/office/powerpoint/2010/main" val="198009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39470" y="692696"/>
            <a:ext cx="8027988" cy="914400"/>
          </a:xfrm>
          <a:prstGeom prst="rect">
            <a:avLst/>
          </a:prstGeom>
        </p:spPr>
        <p:txBody>
          <a:bodyPr/>
          <a:lstStyle/>
          <a:p>
            <a:r>
              <a:rPr lang="de-DE" sz="2110" dirty="0">
                <a:latin typeface="TheSans C4s Bold" panose="020B0702050302020203" pitchFamily="34" charset="0"/>
              </a:rPr>
              <a:t>Ausblick 2021 pharmazeutische Industrie </a:t>
            </a:r>
          </a:p>
        </p:txBody>
      </p:sp>
      <p:sp>
        <p:nvSpPr>
          <p:cNvPr id="4" name="Inhaltsplatzhalter 2">
            <a:extLst>
              <a:ext uri="{FF2B5EF4-FFF2-40B4-BE49-F238E27FC236}">
                <a16:creationId xmlns:a16="http://schemas.microsoft.com/office/drawing/2014/main" id="{EC085416-2DF6-488B-BA35-BF978643C883}"/>
              </a:ext>
            </a:extLst>
          </p:cNvPr>
          <p:cNvSpPr txBox="1">
            <a:spLocks/>
          </p:cNvSpPr>
          <p:nvPr/>
        </p:nvSpPr>
        <p:spPr>
          <a:xfrm>
            <a:off x="1403648" y="1583438"/>
            <a:ext cx="7128792" cy="4581865"/>
          </a:xfrm>
          <a:prstGeom prst="rect">
            <a:avLst/>
          </a:prstGeom>
        </p:spPr>
        <p:txBody>
          <a:bodyPr vert="horz" lIns="91440" tIns="45720" rIns="91440" bIns="45720" rtlCol="0">
            <a:normAutofit/>
          </a:bodyPr>
          <a:lstStyle>
            <a:lvl1pPr marL="171450" indent="-171450" algn="l" rtl="0" eaLnBrk="1" fontAlgn="base" hangingPunct="1">
              <a:lnSpc>
                <a:spcPct val="90000"/>
              </a:lnSpc>
              <a:spcBef>
                <a:spcPts val="750"/>
              </a:spcBef>
              <a:spcAft>
                <a:spcPct val="0"/>
              </a:spcAft>
              <a:buClr>
                <a:srgbClr val="E30613"/>
              </a:buClr>
              <a:buFont typeface="Wingdings" pitchFamily="2" charset="2"/>
              <a:buChar char="§"/>
              <a:defRPr lang="de-DE" sz="2100" kern="1200" dirty="0">
                <a:solidFill>
                  <a:schemeClr val="tx1"/>
                </a:solidFill>
                <a:latin typeface="TheSans C4s Plain" panose="020B0502050302020203" pitchFamily="34" charset="0"/>
                <a:ea typeface="+mn-ea"/>
                <a:cs typeface="+mn-cs"/>
              </a:defRPr>
            </a:lvl1pPr>
            <a:lvl2pPr marL="514350" indent="-171450" algn="l" rtl="0" eaLnBrk="1" fontAlgn="base" hangingPunct="1">
              <a:lnSpc>
                <a:spcPct val="90000"/>
              </a:lnSpc>
              <a:spcBef>
                <a:spcPts val="375"/>
              </a:spcBef>
              <a:spcAft>
                <a:spcPct val="0"/>
              </a:spcAft>
              <a:buClr>
                <a:srgbClr val="E30613"/>
              </a:buClr>
              <a:buFont typeface="Wingdings" pitchFamily="2" charset="2"/>
              <a:buChar char="§"/>
              <a:defRPr lang="de-DE" sz="1800" kern="1200" dirty="0">
                <a:solidFill>
                  <a:schemeClr val="tx1"/>
                </a:solidFill>
                <a:latin typeface="TheSans C4s Plain" panose="020B0502050302020203" pitchFamily="34" charset="0"/>
                <a:ea typeface="+mn-ea"/>
                <a:cs typeface="+mn-cs"/>
              </a:defRPr>
            </a:lvl2pPr>
            <a:lvl3pPr marL="857250" indent="-171450" algn="l" rtl="0" eaLnBrk="1" fontAlgn="base" hangingPunct="1">
              <a:lnSpc>
                <a:spcPct val="90000"/>
              </a:lnSpc>
              <a:spcBef>
                <a:spcPts val="375"/>
              </a:spcBef>
              <a:spcAft>
                <a:spcPct val="0"/>
              </a:spcAft>
              <a:buClr>
                <a:srgbClr val="E30613"/>
              </a:buClr>
              <a:buFont typeface="Wingdings" pitchFamily="2" charset="2"/>
              <a:buChar char="§"/>
              <a:defRPr lang="de-DE" sz="1500" kern="1200" dirty="0">
                <a:solidFill>
                  <a:schemeClr val="tx1"/>
                </a:solidFill>
                <a:latin typeface="TheSans C4s Plain" panose="020B0502050302020203" pitchFamily="34" charset="0"/>
                <a:ea typeface="+mn-ea"/>
                <a:cs typeface="+mn-cs"/>
              </a:defRPr>
            </a:lvl3pPr>
            <a:lvl4pPr marL="12001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4pPr>
            <a:lvl5pPr marL="1543050" indent="-171450" algn="l" rtl="0" eaLnBrk="1" fontAlgn="base" hangingPunct="1">
              <a:lnSpc>
                <a:spcPct val="90000"/>
              </a:lnSpc>
              <a:spcBef>
                <a:spcPts val="375"/>
              </a:spcBef>
              <a:spcAft>
                <a:spcPct val="0"/>
              </a:spcAft>
              <a:buClr>
                <a:srgbClr val="E30613"/>
              </a:buClr>
              <a:buFont typeface="Wingdings" pitchFamily="2" charset="2"/>
              <a:buChar char="§"/>
              <a:defRPr lang="de-DE" kern="1200" dirty="0">
                <a:solidFill>
                  <a:schemeClr val="tx1"/>
                </a:solidFill>
                <a:latin typeface="TheSans C4s Plain" panose="020B0502050302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buClrTx/>
            </a:pPr>
            <a:r>
              <a:rPr lang="de-DE" sz="1400" dirty="0"/>
              <a:t>Die Corona-Krise hat der Gesellschaft eindrucksvoll vor Augen geführt, welchen gesellschaftlichen Wert ein funktionierender Pharmastandort besitzt. In Rekordzeit konnte ein wirkungsvoller Impfstoff entwickelt und den Bürgerinnen und Bürgern zugänglich gemacht werden. </a:t>
            </a:r>
          </a:p>
          <a:p>
            <a:pPr marL="0" indent="0" defTabSz="914400">
              <a:buClrTx/>
              <a:buNone/>
            </a:pPr>
            <a:endParaRPr lang="de-DE" sz="1400" dirty="0"/>
          </a:p>
          <a:p>
            <a:pPr defTabSz="914400">
              <a:buClrTx/>
            </a:pPr>
            <a:r>
              <a:rPr lang="de-DE" sz="1400" dirty="0"/>
              <a:t>Wir haben aber auch erkennen müssen, dass die globalisierte Versorgung an Gesundheitsprodukten beim Ausbruch einer Pandemie an ihre Grenzen kommt. Daher müssen die europäischen Staaten ihre Schlussforderungen aus der Corona-Pandemie ziehen und die vorhandenen Standorte in Europa stärken. </a:t>
            </a:r>
          </a:p>
          <a:p>
            <a:pPr marL="0" indent="0" defTabSz="914400">
              <a:buClrTx/>
              <a:buNone/>
            </a:pPr>
            <a:endParaRPr lang="de-DE" sz="1400" dirty="0"/>
          </a:p>
          <a:p>
            <a:pPr defTabSz="914400">
              <a:buClrTx/>
            </a:pPr>
            <a:r>
              <a:rPr lang="de-DE" sz="1400" dirty="0"/>
              <a:t>Die pharmazeutische Industrie wird weiterhin zu den wenigen noch wachsenden Branchen in Deutschland gehören. </a:t>
            </a:r>
          </a:p>
          <a:p>
            <a:pPr marL="0" indent="0" defTabSz="914400">
              <a:buClrTx/>
              <a:buNone/>
            </a:pPr>
            <a:endParaRPr lang="de-DE" sz="1400" dirty="0"/>
          </a:p>
          <a:p>
            <a:pPr defTabSz="914400">
              <a:buClrTx/>
            </a:pPr>
            <a:r>
              <a:rPr lang="de-DE" sz="1400" dirty="0"/>
              <a:t>Auch die pharmazeutische Industrie befindet sich – getrieben durch Megatrends wie Digitalisierung, neue Technologien und Demografie – im Umbruch. </a:t>
            </a:r>
          </a:p>
          <a:p>
            <a:pPr marL="0" indent="0" defTabSz="914400">
              <a:buClrTx/>
              <a:buNone/>
            </a:pPr>
            <a:endParaRPr lang="de-DE" sz="1400" dirty="0"/>
          </a:p>
          <a:p>
            <a:pPr defTabSz="914400">
              <a:buClrTx/>
            </a:pPr>
            <a:r>
              <a:rPr lang="de-DE" sz="1400" dirty="0"/>
              <a:t>Insbesondere der Bereich </a:t>
            </a:r>
            <a:r>
              <a:rPr lang="de-DE" sz="1400" dirty="0" err="1"/>
              <a:t>Biotec</a:t>
            </a:r>
            <a:r>
              <a:rPr lang="de-DE" sz="1400" dirty="0"/>
              <a:t> kann – auch durch fortschreitende Digitalisierung – Treiber des Wachstum der Branche werden. </a:t>
            </a:r>
            <a:endParaRPr lang="de-DE" sz="1400" dirty="0">
              <a:solidFill>
                <a:srgbClr val="FF0000"/>
              </a:solidFill>
            </a:endParaRPr>
          </a:p>
        </p:txBody>
      </p:sp>
      <p:pic>
        <p:nvPicPr>
          <p:cNvPr id="5" name="Grafik 4">
            <a:extLst>
              <a:ext uri="{FF2B5EF4-FFF2-40B4-BE49-F238E27FC236}">
                <a16:creationId xmlns:a16="http://schemas.microsoft.com/office/drawing/2014/main" id="{0E775849-3121-460D-8A0F-EACF047A4343}"/>
              </a:ext>
            </a:extLst>
          </p:cNvPr>
          <p:cNvPicPr>
            <a:picLocks noChangeAspect="1"/>
          </p:cNvPicPr>
          <p:nvPr/>
        </p:nvPicPr>
        <p:blipFill>
          <a:blip r:embed="rId2"/>
          <a:stretch>
            <a:fillRect/>
          </a:stretch>
        </p:blipFill>
        <p:spPr>
          <a:xfrm>
            <a:off x="659865" y="1772816"/>
            <a:ext cx="640790" cy="648072"/>
          </a:xfrm>
          <a:prstGeom prst="rect">
            <a:avLst/>
          </a:prstGeom>
        </p:spPr>
      </p:pic>
      <p:pic>
        <p:nvPicPr>
          <p:cNvPr id="6" name="Grafik 5">
            <a:extLst>
              <a:ext uri="{FF2B5EF4-FFF2-40B4-BE49-F238E27FC236}">
                <a16:creationId xmlns:a16="http://schemas.microsoft.com/office/drawing/2014/main" id="{FEDEF85E-9897-4408-A293-81702BC4EB7E}"/>
              </a:ext>
            </a:extLst>
          </p:cNvPr>
          <p:cNvPicPr>
            <a:picLocks noChangeAspect="1"/>
          </p:cNvPicPr>
          <p:nvPr/>
        </p:nvPicPr>
        <p:blipFill>
          <a:blip r:embed="rId3"/>
          <a:stretch>
            <a:fillRect/>
          </a:stretch>
        </p:blipFill>
        <p:spPr>
          <a:xfrm>
            <a:off x="599451" y="2852936"/>
            <a:ext cx="684726" cy="693042"/>
          </a:xfrm>
          <a:prstGeom prst="rect">
            <a:avLst/>
          </a:prstGeom>
        </p:spPr>
      </p:pic>
      <p:pic>
        <p:nvPicPr>
          <p:cNvPr id="7" name="Grafik 6">
            <a:extLst>
              <a:ext uri="{FF2B5EF4-FFF2-40B4-BE49-F238E27FC236}">
                <a16:creationId xmlns:a16="http://schemas.microsoft.com/office/drawing/2014/main" id="{5332FF3B-17DB-4E88-9DE5-DBFC93E8E016}"/>
              </a:ext>
            </a:extLst>
          </p:cNvPr>
          <p:cNvPicPr>
            <a:picLocks noChangeAspect="1"/>
          </p:cNvPicPr>
          <p:nvPr/>
        </p:nvPicPr>
        <p:blipFill>
          <a:blip r:embed="rId4"/>
          <a:stretch>
            <a:fillRect/>
          </a:stretch>
        </p:blipFill>
        <p:spPr>
          <a:xfrm>
            <a:off x="599451" y="3806822"/>
            <a:ext cx="684727" cy="636237"/>
          </a:xfrm>
          <a:prstGeom prst="rect">
            <a:avLst/>
          </a:prstGeom>
        </p:spPr>
      </p:pic>
      <p:pic>
        <p:nvPicPr>
          <p:cNvPr id="9" name="Grafik 8">
            <a:extLst>
              <a:ext uri="{FF2B5EF4-FFF2-40B4-BE49-F238E27FC236}">
                <a16:creationId xmlns:a16="http://schemas.microsoft.com/office/drawing/2014/main" id="{17F1DC94-FBF9-472F-9984-069D73305087}"/>
              </a:ext>
            </a:extLst>
          </p:cNvPr>
          <p:cNvPicPr>
            <a:picLocks noChangeAspect="1"/>
          </p:cNvPicPr>
          <p:nvPr/>
        </p:nvPicPr>
        <p:blipFill>
          <a:blip r:embed="rId5"/>
          <a:stretch>
            <a:fillRect/>
          </a:stretch>
        </p:blipFill>
        <p:spPr>
          <a:xfrm>
            <a:off x="615928" y="4670379"/>
            <a:ext cx="684727" cy="590231"/>
          </a:xfrm>
          <a:prstGeom prst="rect">
            <a:avLst/>
          </a:prstGeom>
        </p:spPr>
      </p:pic>
      <p:pic>
        <p:nvPicPr>
          <p:cNvPr id="10" name="Grafik 9">
            <a:extLst>
              <a:ext uri="{FF2B5EF4-FFF2-40B4-BE49-F238E27FC236}">
                <a16:creationId xmlns:a16="http://schemas.microsoft.com/office/drawing/2014/main" id="{3A8053DE-57A0-4447-A604-BAF8C30306BD}"/>
              </a:ext>
            </a:extLst>
          </p:cNvPr>
          <p:cNvPicPr>
            <a:picLocks noChangeAspect="1"/>
          </p:cNvPicPr>
          <p:nvPr/>
        </p:nvPicPr>
        <p:blipFill>
          <a:blip r:embed="rId6"/>
          <a:stretch>
            <a:fillRect/>
          </a:stretch>
        </p:blipFill>
        <p:spPr>
          <a:xfrm>
            <a:off x="586313" y="5419008"/>
            <a:ext cx="750090" cy="743466"/>
          </a:xfrm>
          <a:prstGeom prst="rect">
            <a:avLst/>
          </a:prstGeom>
        </p:spPr>
      </p:pic>
    </p:spTree>
    <p:extLst>
      <p:ext uri="{BB962C8B-B14F-4D97-AF65-F5344CB8AC3E}">
        <p14:creationId xmlns:p14="http://schemas.microsoft.com/office/powerpoint/2010/main" val="329342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00000000-0008-0000-0300-0000060C0000}"/>
              </a:ext>
            </a:extLst>
          </p:cNvPr>
          <p:cNvGraphicFramePr>
            <a:graphicFrameLocks/>
          </p:cNvGraphicFramePr>
          <p:nvPr>
            <p:extLst>
              <p:ext uri="{D42A27DB-BD31-4B8C-83A1-F6EECF244321}">
                <p14:modId xmlns:p14="http://schemas.microsoft.com/office/powerpoint/2010/main" val="3349302042"/>
              </p:ext>
            </p:extLst>
          </p:nvPr>
        </p:nvGraphicFramePr>
        <p:xfrm>
          <a:off x="539552" y="1733550"/>
          <a:ext cx="7776864" cy="29195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a:extLst>
              <a:ext uri="{FF2B5EF4-FFF2-40B4-BE49-F238E27FC236}">
                <a16:creationId xmlns:a16="http://schemas.microsoft.com/office/drawing/2014/main" id="{A9F7469D-B4D3-49F7-9950-8D8B40A8F1F4}"/>
              </a:ext>
            </a:extLst>
          </p:cNvPr>
          <p:cNvSpPr txBox="1">
            <a:spLocks noChangeArrowheads="1"/>
          </p:cNvSpPr>
          <p:nvPr/>
        </p:nvSpPr>
        <p:spPr bwMode="auto">
          <a:xfrm>
            <a:off x="4565848" y="6165304"/>
            <a:ext cx="4038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anose="020B0604020202020204" pitchFamily="34" charset="0"/>
                <a:cs typeface="Arial" panose="020B0604020202020204" pitchFamily="34" charset="0"/>
              </a:defRPr>
            </a:lvl1pPr>
            <a:lvl2pPr marL="742950" indent="-285750" eaLnBrk="0" hangingPunct="0">
              <a:defRPr sz="1400">
                <a:solidFill>
                  <a:schemeClr val="tx1"/>
                </a:solidFill>
                <a:latin typeface="Arial" panose="020B0604020202020204" pitchFamily="34" charset="0"/>
                <a:cs typeface="Arial" panose="020B0604020202020204" pitchFamily="34" charset="0"/>
              </a:defRPr>
            </a:lvl2pPr>
            <a:lvl3pPr marL="1143000" indent="-228600" eaLnBrk="0" hangingPunct="0">
              <a:defRPr sz="1400">
                <a:solidFill>
                  <a:schemeClr val="tx1"/>
                </a:solidFill>
                <a:latin typeface="Arial" panose="020B0604020202020204" pitchFamily="34" charset="0"/>
                <a:cs typeface="Arial" panose="020B0604020202020204" pitchFamily="34" charset="0"/>
              </a:defRPr>
            </a:lvl3pPr>
            <a:lvl4pPr marL="1600200" indent="-228600" eaLnBrk="0" hangingPunct="0">
              <a:defRPr sz="1400">
                <a:solidFill>
                  <a:schemeClr val="tx1"/>
                </a:solidFill>
                <a:latin typeface="Arial" panose="020B0604020202020204" pitchFamily="34" charset="0"/>
                <a:cs typeface="Arial" panose="020B0604020202020204" pitchFamily="34" charset="0"/>
              </a:defRPr>
            </a:lvl4pPr>
            <a:lvl5pPr marL="2057400" indent="-228600" eaLnBrk="0" hangingPunct="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a:lnSpc>
                <a:spcPct val="80000"/>
              </a:lnSpc>
              <a:spcBef>
                <a:spcPct val="50000"/>
              </a:spcBef>
            </a:pPr>
            <a:r>
              <a:rPr lang="de-DE" altLang="de-DE" sz="1000" dirty="0">
                <a:latin typeface="TheSans C4s Plain" panose="020B0502050302020203" pitchFamily="34" charset="0"/>
              </a:rPr>
              <a:t>Quelle: Stat. Bundesamt u. eigene Berechnungen</a:t>
            </a:r>
          </a:p>
        </p:txBody>
      </p:sp>
      <p:sp>
        <p:nvSpPr>
          <p:cNvPr id="5" name="Textfeld 4">
            <a:extLst>
              <a:ext uri="{FF2B5EF4-FFF2-40B4-BE49-F238E27FC236}">
                <a16:creationId xmlns:a16="http://schemas.microsoft.com/office/drawing/2014/main" id="{8B2BAB5C-7815-4027-8AE3-8487CDDA003A}"/>
              </a:ext>
            </a:extLst>
          </p:cNvPr>
          <p:cNvSpPr txBox="1"/>
          <p:nvPr/>
        </p:nvSpPr>
        <p:spPr>
          <a:xfrm>
            <a:off x="323528" y="647064"/>
            <a:ext cx="8280920" cy="987963"/>
          </a:xfrm>
          <a:prstGeom prst="rect">
            <a:avLst/>
          </a:prstGeom>
          <a:noFill/>
        </p:spPr>
        <p:txBody>
          <a:bodyPr wrap="square" rtlCol="0">
            <a:spAutoFit/>
          </a:bodyPr>
          <a:lstStyle>
            <a:defPPr>
              <a:defRPr lang="de-DE"/>
            </a:defPPr>
            <a:lvl1pPr>
              <a:defRPr b="1">
                <a:solidFill>
                  <a:srgbClr val="009EE0"/>
                </a:solidFill>
                <a:ea typeface="+mj-ea"/>
                <a:cs typeface="Arial"/>
              </a:defRPr>
            </a:lvl1pPr>
          </a:lstStyle>
          <a:p>
            <a:r>
              <a:rPr lang="de-DE" sz="2110" b="0" dirty="0">
                <a:solidFill>
                  <a:schemeClr val="tx1"/>
                </a:solidFill>
                <a:latin typeface="TheSans C4s Bold" panose="020B0702050302020203" pitchFamily="34" charset="0"/>
              </a:rPr>
              <a:t>Entwicklung Anzahl Beschäftigte</a:t>
            </a:r>
          </a:p>
          <a:p>
            <a:r>
              <a:rPr lang="de-DE" sz="2110" b="0" dirty="0">
                <a:solidFill>
                  <a:schemeClr val="tx1"/>
                </a:solidFill>
                <a:latin typeface="TheSans C4s Bold" panose="020B0702050302020203" pitchFamily="34" charset="0"/>
              </a:rPr>
              <a:t>chemisch-pharmazeutische Industrie, Deutschland </a:t>
            </a:r>
            <a:br>
              <a:rPr lang="de-DE" sz="2110" b="0" dirty="0">
                <a:solidFill>
                  <a:schemeClr val="tx1"/>
                </a:solidFill>
                <a:latin typeface="TheSans C4s Bold" panose="020B0702050302020203" pitchFamily="34" charset="0"/>
              </a:rPr>
            </a:br>
            <a:endParaRPr lang="de-DE" sz="1600" b="0" dirty="0">
              <a:solidFill>
                <a:schemeClr val="tx1"/>
              </a:solidFill>
              <a:latin typeface="TheSans C4s Bold" panose="020B0702050302020203" pitchFamily="34" charset="0"/>
            </a:endParaRPr>
          </a:p>
        </p:txBody>
      </p:sp>
      <p:sp>
        <p:nvSpPr>
          <p:cNvPr id="2" name="Textfeld 1">
            <a:extLst>
              <a:ext uri="{FF2B5EF4-FFF2-40B4-BE49-F238E27FC236}">
                <a16:creationId xmlns:a16="http://schemas.microsoft.com/office/drawing/2014/main" id="{783D352B-BE5D-4C47-92C9-6D8B94E24772}"/>
              </a:ext>
            </a:extLst>
          </p:cNvPr>
          <p:cNvSpPr txBox="1"/>
          <p:nvPr/>
        </p:nvSpPr>
        <p:spPr>
          <a:xfrm>
            <a:off x="683568" y="4739273"/>
            <a:ext cx="7632848" cy="1426031"/>
          </a:xfrm>
          <a:prstGeom prst="rect">
            <a:avLst/>
          </a:prstGeom>
          <a:noFill/>
        </p:spPr>
        <p:txBody>
          <a:bodyPr wrap="square" rtlCol="0">
            <a:spAutoFit/>
          </a:bodyPr>
          <a:lstStyle/>
          <a:p>
            <a:pPr marL="171450" indent="-171450" fontAlgn="base">
              <a:spcBef>
                <a:spcPts val="750"/>
              </a:spcBef>
              <a:spcAft>
                <a:spcPct val="0"/>
              </a:spcAft>
              <a:buClr>
                <a:srgbClr val="E30613"/>
              </a:buClr>
              <a:buFont typeface="Wingdings" pitchFamily="2" charset="2"/>
              <a:buChar char="§"/>
            </a:pPr>
            <a:r>
              <a:rPr lang="de-DE" sz="1600" dirty="0">
                <a:latin typeface="TheSans C4s Plain" panose="020B0502050302020203" pitchFamily="34" charset="0"/>
              </a:rPr>
              <a:t>Das Beschäftigungswachstum der letzten Jahre konnte nicht fortgesetzt werden. Im Krisenjahr reduzierte sich die Anzahl der Beschäftigten nur leicht gegenüber dem Vorjahr. </a:t>
            </a:r>
          </a:p>
          <a:p>
            <a:pPr marL="171450" indent="-171450" fontAlgn="base">
              <a:spcBef>
                <a:spcPts val="750"/>
              </a:spcBef>
              <a:spcAft>
                <a:spcPct val="0"/>
              </a:spcAft>
              <a:buClr>
                <a:srgbClr val="E30613"/>
              </a:buClr>
              <a:buFont typeface="Wingdings" pitchFamily="2" charset="2"/>
              <a:buChar char="§"/>
            </a:pPr>
            <a:r>
              <a:rPr lang="de-DE" sz="1600" dirty="0">
                <a:latin typeface="TheSans C4s Plain" panose="020B0502050302020203" pitchFamily="34" charset="0"/>
              </a:rPr>
              <a:t>Der VCI geht davon aus, dass sich die Anzahl der Beschäftigten in diesem Jahr um rund 1 Prozent reduzieren wird. </a:t>
            </a:r>
          </a:p>
        </p:txBody>
      </p:sp>
    </p:spTree>
    <p:extLst>
      <p:ext uri="{BB962C8B-B14F-4D97-AF65-F5344CB8AC3E}">
        <p14:creationId xmlns:p14="http://schemas.microsoft.com/office/powerpoint/2010/main" val="289720397"/>
      </p:ext>
    </p:extLst>
  </p:cSld>
  <p:clrMapOvr>
    <a:masterClrMapping/>
  </p:clrMapOvr>
</p:sld>
</file>

<file path=ppt/theme/theme1.xml><?xml version="1.0" encoding="utf-8"?>
<a:theme xmlns:a="http://schemas.openxmlformats.org/drawingml/2006/main" name="PowerPoint Vorl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30211_PowerPoint_Vorlage_aktuell.ppt [Kompatibilitätsmodus]" id="{395E363C-892A-41E1-9E31-F73443D59FDB}" vid="{B6C7CC70-5B11-420C-B9A4-764A62CDDD26}"/>
    </a:ext>
  </a:extLst>
</a:theme>
</file>

<file path=ppt/theme/theme2.xml><?xml version="1.0" encoding="utf-8"?>
<a:theme xmlns:a="http://schemas.openxmlformats.org/drawingml/2006/main" name="Inhaltsfoli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30211_PowerPoint_Vorlage_aktuell.ppt [Kompatibilitätsmodus]" id="{395E363C-892A-41E1-9E31-F73443D59FDB}" vid="{AAAF4B83-BC89-4145-B27D-65006B81F4DD}"/>
    </a:ext>
  </a:extLst>
</a:theme>
</file>

<file path=ppt/theme/theme3.xml><?xml version="1.0" encoding="utf-8"?>
<a:theme xmlns:a="http://schemas.openxmlformats.org/drawingml/2006/main" name="1_Inhaltsfolien">
  <a:themeElements>
    <a:clrScheme name="Inhaltsfoli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Inhaltsfoli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Inhaltsfoli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se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A4C21BBD-C32C-441D-82EF-124ABE95860D}" vid="{DFEBF12D-30FF-4036-92A9-77801C24278C}"/>
    </a:ext>
  </a:extLst>
</a:theme>
</file>

<file path=ppt/theme/theme5.xml><?xml version="1.0" encoding="utf-8"?>
<a:theme xmlns:a="http://schemas.openxmlformats.org/drawingml/2006/main" name="1_Office">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A4C21BBD-C32C-441D-82EF-124ABE95860D}" vid="{9DB96303-2886-40A3-9977-F057985A3906}"/>
    </a:ext>
  </a:extLst>
</a:theme>
</file>

<file path=ppt/theme/theme6.xml><?xml version="1.0" encoding="utf-8"?>
<a:theme xmlns:a="http://schemas.openxmlformats.org/drawingml/2006/main" name="1_Coverse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A4C21BBD-C32C-441D-82EF-124ABE95860D}" vid="{DFEBF12D-30FF-4036-92A9-77801C24278C}"/>
    </a:ext>
  </a:extLst>
</a:theme>
</file>

<file path=ppt/theme/theme7.xml><?xml version="1.0" encoding="utf-8"?>
<a:theme xmlns:a="http://schemas.openxmlformats.org/drawingml/2006/main" name="2_Coverse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A4C21BBD-C32C-441D-82EF-124ABE95860D}" vid="{DFEBF12D-30FF-4036-92A9-77801C24278C}"/>
    </a:ext>
  </a:ext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2123</Words>
  <Application>Microsoft Office PowerPoint</Application>
  <PresentationFormat>Bildschirmpräsentation (4:3)</PresentationFormat>
  <Paragraphs>212</Paragraphs>
  <Slides>29</Slides>
  <Notes>11</Notes>
  <HiddenSlides>0</HiddenSlides>
  <MMClips>0</MMClips>
  <ScaleCrop>false</ScaleCrop>
  <HeadingPairs>
    <vt:vector size="6" baseType="variant">
      <vt:variant>
        <vt:lpstr>Verwendete Schriftarten</vt:lpstr>
      </vt:variant>
      <vt:variant>
        <vt:i4>7</vt:i4>
      </vt:variant>
      <vt:variant>
        <vt:lpstr>Design</vt:lpstr>
      </vt:variant>
      <vt:variant>
        <vt:i4>7</vt:i4>
      </vt:variant>
      <vt:variant>
        <vt:lpstr>Folientitel</vt:lpstr>
      </vt:variant>
      <vt:variant>
        <vt:i4>29</vt:i4>
      </vt:variant>
    </vt:vector>
  </HeadingPairs>
  <TitlesOfParts>
    <vt:vector size="43" baseType="lpstr">
      <vt:lpstr>Arial</vt:lpstr>
      <vt:lpstr>Calibri</vt:lpstr>
      <vt:lpstr>Calibri Light</vt:lpstr>
      <vt:lpstr>Courier New</vt:lpstr>
      <vt:lpstr>TheSans C4s Bold</vt:lpstr>
      <vt:lpstr>TheSans C4s Plain</vt:lpstr>
      <vt:lpstr>Wingdings</vt:lpstr>
      <vt:lpstr>PowerPoint Vorlage</vt:lpstr>
      <vt:lpstr>Inhaltsfolien</vt:lpstr>
      <vt:lpstr>1_Inhaltsfolien</vt:lpstr>
      <vt:lpstr>Coverseite</vt:lpstr>
      <vt:lpstr>1_Office</vt:lpstr>
      <vt:lpstr>1_Coverseite</vt:lpstr>
      <vt:lpstr>2_Coverseite</vt:lpstr>
      <vt:lpstr>PowerPoint-Präsentation</vt:lpstr>
      <vt:lpstr>Inhaltsverzeichnis</vt:lpstr>
      <vt:lpstr>KEY FACTS - 2020</vt:lpstr>
      <vt:lpstr>Zur konjunkturellen Lage der deutschen chemisch-pharmazeutische Industrie für das Jahr 2020   </vt:lpstr>
      <vt:lpstr>PowerPoint-Präsentation</vt:lpstr>
      <vt:lpstr> Ausblick 2021 - Chemieindustrie  </vt:lpstr>
      <vt:lpstr> Herausforderung Transformation  in der deutschen Chemieindustrie </vt:lpstr>
      <vt:lpstr>Ausblick 2021 pharmazeutische Industrie </vt:lpstr>
      <vt:lpstr>PowerPoint-Präsentation</vt:lpstr>
      <vt:lpstr>PowerPoint-Präsentation</vt:lpstr>
      <vt:lpstr>PowerPoint-Präsentation</vt:lpstr>
      <vt:lpstr>Anzahl Beschäftigte pharmazeutische Industrie (%-uale Veränderung 2020 gegenüber Vorjahr)</vt:lpstr>
      <vt:lpstr>Umsatz chemische Industrie (%-uale Veränderung 2020 gegenüber Vorjahr)</vt:lpstr>
      <vt:lpstr>Umsatz pharmazeutische Industrie (%-uale Veränderung 2020 gegenüber Vorjahr)</vt:lpstr>
      <vt:lpstr>PowerPoint-Präsentation</vt:lpstr>
      <vt:lpstr>PowerPoint-Präsentation</vt:lpstr>
      <vt:lpstr>PowerPoint-Präsentation</vt:lpstr>
      <vt:lpstr>Produktionsindex  Chemische Industrie - Deutschland</vt:lpstr>
      <vt:lpstr>PowerPoint-Präsentation</vt:lpstr>
      <vt:lpstr>Ifo Geschäftsklima Chemische Industrie - Deutschland</vt:lpstr>
      <vt:lpstr>Ifo Geschäftsklima Pharmazeutische Erzeugnisse - Deutschland</vt:lpstr>
      <vt:lpstr>Auftragseingangsindex (arbeitstäglich- u. saisonbereinigt) Chemische Industrie - Deutschland</vt:lpstr>
      <vt:lpstr>Chemische Industrie - Deutschland Ifo Kapazitätsauslastung und Reichweite der Auftragsbestände</vt:lpstr>
      <vt:lpstr>Beschäftigten- und Produktionsentwicklung Chemische Industrie - Deutschland</vt:lpstr>
      <vt:lpstr>PowerPoint-Präsentation</vt:lpstr>
      <vt:lpstr>PowerPoint-Präsentation</vt:lpstr>
      <vt:lpstr>PowerPoint-Präsentation</vt:lpstr>
      <vt:lpstr>Index der Erzeugerpreise    Chemische Industrie - Deutschland </vt:lpstr>
      <vt:lpstr>Index der Erzeugerpreise Pharmazeutische Erzeugnisse - Deutschland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Konjunkturbericht Chemie</dc:title>
  <dc:creator>Alexandra Krieger</dc:creator>
  <cp:lastModifiedBy>Gesa Lonnemann</cp:lastModifiedBy>
  <cp:revision>767</cp:revision>
  <cp:lastPrinted>2015-07-02T07:35:02Z</cp:lastPrinted>
  <dcterms:created xsi:type="dcterms:W3CDTF">2010-12-09T11:52:54Z</dcterms:created>
  <dcterms:modified xsi:type="dcterms:W3CDTF">2023-05-10T14:36:27Z</dcterms:modified>
</cp:coreProperties>
</file>